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11"/>
  </p:notesMasterIdLst>
  <p:sldIdLst>
    <p:sldId id="257" r:id="rId2"/>
    <p:sldId id="269" r:id="rId3"/>
    <p:sldId id="266" r:id="rId4"/>
    <p:sldId id="267" r:id="rId5"/>
    <p:sldId id="268" r:id="rId6"/>
    <p:sldId id="270" r:id="rId7"/>
    <p:sldId id="271" r:id="rId8"/>
    <p:sldId id="272"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65EB9-E80A-4B79-8A6C-AE6AF5A386DA}" type="datetimeFigureOut">
              <a:rPr lang="pl-PL" smtClean="0"/>
              <a:t>09.04.2017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6CD861-DD2D-4F70-BDBC-39DB1AB085CB}" type="slidenum">
              <a:rPr lang="pl-PL" smtClean="0"/>
              <a:t>‹#›</a:t>
            </a:fld>
            <a:endParaRPr lang="pl-PL"/>
          </a:p>
        </p:txBody>
      </p:sp>
    </p:spTree>
    <p:extLst>
      <p:ext uri="{BB962C8B-B14F-4D97-AF65-F5344CB8AC3E}">
        <p14:creationId xmlns:p14="http://schemas.microsoft.com/office/powerpoint/2010/main" val="154272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93663" indent="-93663"/>
            <a:r>
              <a:rPr lang="pl-PL" dirty="0"/>
              <a:t>Uczniowie otrzymują karteczki, po wypełnieniu przyklejamy je na duży arkuszu papieru, który uprzednio  wieszamy na ścianie. Chętne osoby prosimy, aby opisały swój znak. Zwróćmy uwagę na szczególnie wyróżniające się znaki. Zapytajmy autorów, dlaczego je użyli.  Podsumowując, mówmy o tym, że to co widać na ścianie, to swoista  „mapa pogody”, która aktualnie panuje w klasie — różnorodna, bo wszyscy jesteśmy inni.</a:t>
            </a:r>
          </a:p>
          <a:p>
            <a:endParaRPr lang="pl-PL" dirty="0"/>
          </a:p>
          <a:p>
            <a:endParaRPr lang="pl-PL" dirty="0"/>
          </a:p>
        </p:txBody>
      </p:sp>
      <p:sp>
        <p:nvSpPr>
          <p:cNvPr id="4" name="Symbol zastępczy numeru slajdu 3"/>
          <p:cNvSpPr>
            <a:spLocks noGrp="1"/>
          </p:cNvSpPr>
          <p:nvPr>
            <p:ph type="sldNum" sz="quarter" idx="10"/>
          </p:nvPr>
        </p:nvSpPr>
        <p:spPr/>
        <p:txBody>
          <a:bodyPr/>
          <a:lstStyle/>
          <a:p>
            <a:fld id="{666CD861-DD2D-4F70-BDBC-39DB1AB085CB}" type="slidenum">
              <a:rPr lang="pl-PL" smtClean="0"/>
              <a:t>2</a:t>
            </a:fld>
            <a:endParaRPr lang="pl-PL"/>
          </a:p>
        </p:txBody>
      </p:sp>
    </p:spTree>
    <p:extLst>
      <p:ext uri="{BB962C8B-B14F-4D97-AF65-F5344CB8AC3E}">
        <p14:creationId xmlns:p14="http://schemas.microsoft.com/office/powerpoint/2010/main" val="421769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66CD861-DD2D-4F70-BDBC-39DB1AB085CB}" type="slidenum">
              <a:rPr lang="pl-PL" smtClean="0"/>
              <a:t>3</a:t>
            </a:fld>
            <a:endParaRPr lang="pl-PL"/>
          </a:p>
        </p:txBody>
      </p:sp>
    </p:spTree>
    <p:extLst>
      <p:ext uri="{BB962C8B-B14F-4D97-AF65-F5344CB8AC3E}">
        <p14:creationId xmlns:p14="http://schemas.microsoft.com/office/powerpoint/2010/main" val="268422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0" dirty="0"/>
              <a:t>Jeden z uczniów w myślach mówi alfabet. Nauczyciel w którymś momencie mu przerywa. Litera, na którą wypadło, będzie pierwszą literą przymiotnika w zdaniu „Kot ministra jest… (jaki?)”. Pierwszy przymiotnik podaje nauczyciel. Po nim po kolei wszyscy kończą zdanie „Kot ministra jest…” jakimś przymiotnikiem zaczynającym się od wybranej litery np. A: aksamitny, apetyczny, ambitny itd. </a:t>
            </a:r>
            <a:endParaRPr lang="pl-PL" dirty="0"/>
          </a:p>
          <a:p>
            <a:endParaRPr lang="pl-PL" dirty="0"/>
          </a:p>
        </p:txBody>
      </p:sp>
      <p:sp>
        <p:nvSpPr>
          <p:cNvPr id="4" name="Symbol zastępczy numeru slajdu 3"/>
          <p:cNvSpPr>
            <a:spLocks noGrp="1"/>
          </p:cNvSpPr>
          <p:nvPr>
            <p:ph type="sldNum" sz="quarter" idx="10"/>
          </p:nvPr>
        </p:nvSpPr>
        <p:spPr/>
        <p:txBody>
          <a:bodyPr/>
          <a:lstStyle/>
          <a:p>
            <a:fld id="{666CD861-DD2D-4F70-BDBC-39DB1AB085CB}" type="slidenum">
              <a:rPr lang="pl-PL" smtClean="0"/>
              <a:t>5</a:t>
            </a:fld>
            <a:endParaRPr lang="pl-PL"/>
          </a:p>
        </p:txBody>
      </p:sp>
    </p:spTree>
    <p:extLst>
      <p:ext uri="{BB962C8B-B14F-4D97-AF65-F5344CB8AC3E}">
        <p14:creationId xmlns:p14="http://schemas.microsoft.com/office/powerpoint/2010/main" val="330227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pl-PL"/>
              <a:t>Kliknij, aby edytować styl</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5959435B-6BF6-496E-B081-9FE9B25939B8}" type="datetimeFigureOut">
              <a:rPr lang="pl-PL" smtClean="0"/>
              <a:t>09.04.2017</a:t>
            </a:fld>
            <a:endParaRPr lang="pl-PL"/>
          </a:p>
        </p:txBody>
      </p:sp>
      <p:sp>
        <p:nvSpPr>
          <p:cNvPr id="5" name="Footer Placeholder 4"/>
          <p:cNvSpPr>
            <a:spLocks noGrp="1"/>
          </p:cNvSpPr>
          <p:nvPr>
            <p:ph type="ftr" sz="quarter" idx="11"/>
          </p:nvPr>
        </p:nvSpPr>
        <p:spPr>
          <a:xfrm>
            <a:off x="2396319" y="329308"/>
            <a:ext cx="3086292" cy="309201"/>
          </a:xfrm>
        </p:spPr>
        <p:txBody>
          <a:bodyPr/>
          <a:lstStyle/>
          <a:p>
            <a:endParaRPr lang="pl-PL"/>
          </a:p>
        </p:txBody>
      </p:sp>
      <p:sp>
        <p:nvSpPr>
          <p:cNvPr id="6" name="Slide Number Placeholder 5"/>
          <p:cNvSpPr>
            <a:spLocks noGrp="1"/>
          </p:cNvSpPr>
          <p:nvPr>
            <p:ph type="sldNum" sz="quarter" idx="12"/>
          </p:nvPr>
        </p:nvSpPr>
        <p:spPr>
          <a:xfrm>
            <a:off x="1434703" y="798973"/>
            <a:ext cx="802005" cy="503578"/>
          </a:xfrm>
        </p:spPr>
        <p:txBody>
          <a:bodyPr/>
          <a:lstStyle/>
          <a:p>
            <a:fld id="{D48129B7-D009-4359-B10C-D35D27EB740F}" type="slidenum">
              <a:rPr lang="pl-PL" smtClean="0"/>
              <a:t>‹#›</a:t>
            </a:fld>
            <a:endParaRPr lang="pl-PL"/>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293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959435B-6BF6-496E-B081-9FE9B25939B8}" type="datetimeFigureOut">
              <a:rPr lang="pl-PL" smtClean="0"/>
              <a:t>09.04.2017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48129B7-D009-4359-B10C-D35D27EB740F}" type="slidenum">
              <a:rPr lang="pl-PL" smtClean="0"/>
              <a:t>‹#›</a:t>
            </a:fld>
            <a:endParaRPr lang="pl-PL"/>
          </a:p>
        </p:txBody>
      </p:sp>
    </p:spTree>
    <p:extLst>
      <p:ext uri="{BB962C8B-B14F-4D97-AF65-F5344CB8AC3E}">
        <p14:creationId xmlns:p14="http://schemas.microsoft.com/office/powerpoint/2010/main" val="47423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959435B-6BF6-496E-B081-9FE9B25939B8}" type="datetimeFigureOut">
              <a:rPr lang="pl-PL" smtClean="0"/>
              <a:t>09.04.2017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48129B7-D009-4359-B10C-D35D27EB740F}" type="slidenum">
              <a:rPr lang="pl-PL" smtClean="0"/>
              <a:t>‹#›</a:t>
            </a:fld>
            <a:endParaRPr lang="pl-PL"/>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582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959435B-6BF6-496E-B081-9FE9B25939B8}" type="datetimeFigureOut">
              <a:rPr lang="pl-PL" smtClean="0"/>
              <a:t>09.04.2017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48129B7-D009-4359-B10C-D35D27EB740F}" type="slidenum">
              <a:rPr lang="pl-PL" smtClean="0"/>
              <a:t>‹#›</a:t>
            </a:fld>
            <a:endParaRPr lang="pl-PL"/>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475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pl-PL"/>
              <a:t>Kliknij, aby edytować styl</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5959435B-6BF6-496E-B081-9FE9B25939B8}" type="datetimeFigureOut">
              <a:rPr lang="pl-PL" smtClean="0"/>
              <a:t>09.04.2017</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48129B7-D009-4359-B10C-D35D27EB740F}" type="slidenum">
              <a:rPr lang="pl-PL" smtClean="0"/>
              <a:t>‹#›</a:t>
            </a:fld>
            <a:endParaRPr lang="pl-PL"/>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048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pl-PL"/>
              <a:t>Kliknij, aby edytować styl</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959435B-6BF6-496E-B081-9FE9B25939B8}" type="datetimeFigureOut">
              <a:rPr lang="pl-PL" smtClean="0"/>
              <a:t>09.04.2017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48129B7-D009-4359-B10C-D35D27EB740F}" type="slidenum">
              <a:rPr lang="pl-PL" smtClean="0"/>
              <a:t>‹#›</a:t>
            </a:fld>
            <a:endParaRPr lang="pl-PL"/>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293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pl-PL"/>
              <a:t>Kliknij, aby edytować styl</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4" name="Content Placeholder 3"/>
          <p:cNvSpPr>
            <a:spLocks noGrp="1"/>
          </p:cNvSpPr>
          <p:nvPr>
            <p:ph sz="half" idx="2"/>
          </p:nvPr>
        </p:nvSpPr>
        <p:spPr>
          <a:xfrm>
            <a:off x="1443491" y="2824270"/>
            <a:ext cx="3125766" cy="264445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Edytuj style wzorca tekstu</a:t>
            </a:r>
          </a:p>
        </p:txBody>
      </p:sp>
      <p:sp>
        <p:nvSpPr>
          <p:cNvPr id="6" name="Content Placeholder 5"/>
          <p:cNvSpPr>
            <a:spLocks noGrp="1"/>
          </p:cNvSpPr>
          <p:nvPr>
            <p:ph sz="quarter" idx="4"/>
          </p:nvPr>
        </p:nvSpPr>
        <p:spPr>
          <a:xfrm>
            <a:off x="4889182" y="2821491"/>
            <a:ext cx="3125652" cy="263737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959435B-6BF6-496E-B081-9FE9B25939B8}" type="datetimeFigureOut">
              <a:rPr lang="pl-PL" smtClean="0"/>
              <a:t>09.04.2017</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48129B7-D009-4359-B10C-D35D27EB740F}" type="slidenum">
              <a:rPr lang="pl-PL" smtClean="0"/>
              <a:t>‹#›</a:t>
            </a:fld>
            <a:endParaRPr lang="pl-PL"/>
          </a:p>
        </p:txBody>
      </p:sp>
    </p:spTree>
    <p:extLst>
      <p:ext uri="{BB962C8B-B14F-4D97-AF65-F5344CB8AC3E}">
        <p14:creationId xmlns:p14="http://schemas.microsoft.com/office/powerpoint/2010/main" val="104221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959435B-6BF6-496E-B081-9FE9B25939B8}" type="datetimeFigureOut">
              <a:rPr lang="pl-PL" smtClean="0"/>
              <a:t>09.04.2017</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48129B7-D009-4359-B10C-D35D27EB740F}" type="slidenum">
              <a:rPr lang="pl-PL" smtClean="0"/>
              <a:t>‹#›</a:t>
            </a:fld>
            <a:endParaRPr lang="pl-PL"/>
          </a:p>
        </p:txBody>
      </p:sp>
    </p:spTree>
    <p:extLst>
      <p:ext uri="{BB962C8B-B14F-4D97-AF65-F5344CB8AC3E}">
        <p14:creationId xmlns:p14="http://schemas.microsoft.com/office/powerpoint/2010/main" val="233249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9435B-6BF6-496E-B081-9FE9B25939B8}" type="datetimeFigureOut">
              <a:rPr lang="pl-PL" smtClean="0"/>
              <a:t>09.04.2017</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48129B7-D009-4359-B10C-D35D27EB740F}" type="slidenum">
              <a:rPr lang="pl-PL" smtClean="0"/>
              <a:t>‹#›</a:t>
            </a:fld>
            <a:endParaRPr lang="pl-PL"/>
          </a:p>
        </p:txBody>
      </p:sp>
    </p:spTree>
    <p:extLst>
      <p:ext uri="{BB962C8B-B14F-4D97-AF65-F5344CB8AC3E}">
        <p14:creationId xmlns:p14="http://schemas.microsoft.com/office/powerpoint/2010/main" val="43912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pl-PL"/>
              <a:t>Kliknij, aby edytować styl</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p:txBody>
          <a:bodyPr/>
          <a:lstStyle/>
          <a:p>
            <a:fld id="{5959435B-6BF6-496E-B081-9FE9B25939B8}" type="datetimeFigureOut">
              <a:rPr lang="pl-PL" smtClean="0"/>
              <a:t>09.04.2017</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48129B7-D009-4359-B10C-D35D27EB740F}" type="slidenum">
              <a:rPr lang="pl-PL" smtClean="0"/>
              <a:t>‹#›</a:t>
            </a:fld>
            <a:endParaRPr lang="pl-PL"/>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276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l-PL"/>
              <a:t>Kliknij ikonę, aby dodać obraz</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Edytuj style wzorca tekstu</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5959435B-6BF6-496E-B081-9FE9B25939B8}" type="datetimeFigureOut">
              <a:rPr lang="pl-PL" smtClean="0"/>
              <a:t>09.04.2017</a:t>
            </a:fld>
            <a:endParaRPr lang="pl-PL"/>
          </a:p>
        </p:txBody>
      </p:sp>
      <p:sp>
        <p:nvSpPr>
          <p:cNvPr id="6" name="Footer Placeholder 5"/>
          <p:cNvSpPr>
            <a:spLocks noGrp="1"/>
          </p:cNvSpPr>
          <p:nvPr>
            <p:ph type="ftr" sz="quarter" idx="11"/>
          </p:nvPr>
        </p:nvSpPr>
        <p:spPr>
          <a:xfrm>
            <a:off x="1437530" y="318641"/>
            <a:ext cx="3251553" cy="320931"/>
          </a:xfrm>
        </p:spPr>
        <p:txBody>
          <a:bodyPr/>
          <a:lstStyle/>
          <a:p>
            <a:endParaRPr lang="pl-PL"/>
          </a:p>
        </p:txBody>
      </p:sp>
      <p:sp>
        <p:nvSpPr>
          <p:cNvPr id="7" name="Slide Number Placeholder 6"/>
          <p:cNvSpPr>
            <a:spLocks noGrp="1"/>
          </p:cNvSpPr>
          <p:nvPr>
            <p:ph type="sldNum" sz="quarter" idx="12"/>
          </p:nvPr>
        </p:nvSpPr>
        <p:spPr/>
        <p:txBody>
          <a:bodyPr/>
          <a:lstStyle/>
          <a:p>
            <a:fld id="{D48129B7-D009-4359-B10C-D35D27EB740F}" type="slidenum">
              <a:rPr lang="pl-PL" smtClean="0"/>
              <a:t>‹#›</a:t>
            </a:fld>
            <a:endParaRPr lang="pl-PL"/>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922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959435B-6BF6-496E-B081-9FE9B25939B8}" type="datetimeFigureOut">
              <a:rPr lang="pl-PL" smtClean="0"/>
              <a:t>09.04.2017</a:t>
            </a:fld>
            <a:endParaRPr lang="pl-PL"/>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D48129B7-D009-4359-B10C-D35D27EB740F}" type="slidenum">
              <a:rPr lang="pl-PL" smtClean="0"/>
              <a:t>‹#›</a:t>
            </a:fld>
            <a:endParaRPr lang="pl-PL"/>
          </a:p>
        </p:txBody>
      </p:sp>
    </p:spTree>
    <p:extLst>
      <p:ext uri="{BB962C8B-B14F-4D97-AF65-F5344CB8AC3E}">
        <p14:creationId xmlns:p14="http://schemas.microsoft.com/office/powerpoint/2010/main" val="402320216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rot="19140000">
            <a:off x="-376049" y="2751649"/>
            <a:ext cx="8338012" cy="1204306"/>
          </a:xfrm>
        </p:spPr>
        <p:txBody>
          <a:bodyPr>
            <a:normAutofit fontScale="90000"/>
          </a:bodyPr>
          <a:lstStyle/>
          <a:p>
            <a:pPr algn="just"/>
            <a:r>
              <a:rPr lang="pl-PL" sz="3200" dirty="0">
                <a:latin typeface="Comic Sans MS" panose="030F0702030302020204" pitchFamily="66" charset="0"/>
              </a:rPr>
              <a:t>Doradztwo zawodowe</a:t>
            </a:r>
            <a:br>
              <a:rPr lang="pl-PL" sz="3200" dirty="0">
                <a:latin typeface="Comic Sans MS" panose="030F0702030302020204" pitchFamily="66" charset="0"/>
              </a:rPr>
            </a:br>
            <a:r>
              <a:rPr lang="pl-PL" sz="3200" dirty="0">
                <a:latin typeface="Comic Sans MS" panose="030F0702030302020204" pitchFamily="66" charset="0"/>
              </a:rPr>
              <a:t>szkoła  Podstawowa w Kraszewie</a:t>
            </a:r>
            <a:br>
              <a:rPr lang="pl-PL" sz="3200" dirty="0">
                <a:latin typeface="Comic Sans MS" panose="030F0702030302020204" pitchFamily="66" charset="0"/>
              </a:rPr>
            </a:br>
            <a:endParaRPr lang="pl-PL" sz="3200" dirty="0">
              <a:latin typeface="Comic Sans MS" panose="030F0702030302020204" pitchFamily="66" charset="0"/>
            </a:endParaRPr>
          </a:p>
        </p:txBody>
      </p:sp>
      <p:sp>
        <p:nvSpPr>
          <p:cNvPr id="3" name="Podtytuł 2"/>
          <p:cNvSpPr>
            <a:spLocks noGrp="1"/>
          </p:cNvSpPr>
          <p:nvPr>
            <p:ph type="subTitle" idx="1"/>
          </p:nvPr>
        </p:nvSpPr>
        <p:spPr>
          <a:xfrm>
            <a:off x="3486390" y="6093296"/>
            <a:ext cx="5637010" cy="576064"/>
          </a:xfrm>
        </p:spPr>
        <p:txBody>
          <a:bodyPr>
            <a:normAutofit/>
          </a:bodyPr>
          <a:lstStyle/>
          <a:p>
            <a:r>
              <a:rPr lang="pl-PL" dirty="0" err="1">
                <a:latin typeface="Comic Sans MS" panose="030F0702030302020204" pitchFamily="66" charset="0"/>
              </a:rPr>
              <a:t>ProWadzący</a:t>
            </a:r>
            <a:r>
              <a:rPr lang="pl-PL" dirty="0">
                <a:latin typeface="Comic Sans MS" panose="030F0702030302020204" pitchFamily="66" charset="0"/>
              </a:rPr>
              <a:t>  zajęcia : Dominika </a:t>
            </a:r>
            <a:r>
              <a:rPr lang="pl-PL" dirty="0" err="1">
                <a:latin typeface="Comic Sans MS" panose="030F0702030302020204" pitchFamily="66" charset="0"/>
              </a:rPr>
              <a:t>szymańczyk</a:t>
            </a:r>
            <a:r>
              <a:rPr lang="pl-PL" dirty="0"/>
              <a:t> </a:t>
            </a:r>
          </a:p>
        </p:txBody>
      </p:sp>
    </p:spTree>
    <p:extLst>
      <p:ext uri="{BB962C8B-B14F-4D97-AF65-F5344CB8AC3E}">
        <p14:creationId xmlns:p14="http://schemas.microsoft.com/office/powerpoint/2010/main" val="284253609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43491" y="781074"/>
            <a:ext cx="6571343" cy="1049235"/>
          </a:xfrm>
        </p:spPr>
        <p:txBody>
          <a:bodyPr>
            <a:normAutofit/>
          </a:bodyPr>
          <a:lstStyle/>
          <a:p>
            <a:pPr algn="ctr"/>
            <a:r>
              <a:rPr lang="pl-PL" sz="3600" dirty="0">
                <a:latin typeface="Comic Sans MS" panose="030F0702030302020204" pitchFamily="66" charset="0"/>
              </a:rPr>
              <a:t>Zabawa – mapa pogody</a:t>
            </a:r>
          </a:p>
        </p:txBody>
      </p:sp>
      <p:sp>
        <p:nvSpPr>
          <p:cNvPr id="3" name="Symbol zastępczy zawartości 2"/>
          <p:cNvSpPr>
            <a:spLocks noGrp="1"/>
          </p:cNvSpPr>
          <p:nvPr>
            <p:ph idx="1"/>
          </p:nvPr>
        </p:nvSpPr>
        <p:spPr>
          <a:xfrm>
            <a:off x="408682" y="1809733"/>
            <a:ext cx="8640960" cy="3579849"/>
          </a:xfrm>
        </p:spPr>
        <p:txBody>
          <a:bodyPr>
            <a:normAutofit/>
          </a:bodyPr>
          <a:lstStyle/>
          <a:p>
            <a:pPr marL="0" indent="0">
              <a:buNone/>
            </a:pPr>
            <a:r>
              <a:rPr lang="pl-PL" sz="2400" dirty="0">
                <a:latin typeface="Comic Sans MS" panose="030F0702030302020204" pitchFamily="66" charset="0"/>
              </a:rPr>
              <a:t>Uczniowie korzystając ze  znanych sobie symboli z mapy pogody, przedstawiają swój obecny nastrój. </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4" b="8200"/>
          <a:stretch/>
        </p:blipFill>
        <p:spPr bwMode="auto">
          <a:xfrm>
            <a:off x="2771800" y="3068960"/>
            <a:ext cx="3678382" cy="263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93314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88640" y="384899"/>
            <a:ext cx="6571343" cy="1049235"/>
          </a:xfrm>
        </p:spPr>
        <p:txBody>
          <a:bodyPr/>
          <a:lstStyle/>
          <a:p>
            <a:pPr algn="ctr"/>
            <a:r>
              <a:rPr lang="pl-PL" dirty="0">
                <a:latin typeface="Comic Sans MS" panose="030F0702030302020204" pitchFamily="66" charset="0"/>
              </a:rPr>
              <a:t>Zabawa – jestem </a:t>
            </a:r>
            <a:r>
              <a:rPr lang="pl-PL" dirty="0" err="1">
                <a:latin typeface="Comic Sans MS" panose="030F0702030302020204" pitchFamily="66" charset="0"/>
              </a:rPr>
              <a:t>BUTem</a:t>
            </a:r>
            <a:endParaRPr lang="pl-PL" dirty="0">
              <a:latin typeface="Comic Sans MS" panose="030F0702030302020204" pitchFamily="66" charset="0"/>
            </a:endParaRPr>
          </a:p>
        </p:txBody>
      </p:sp>
      <p:sp>
        <p:nvSpPr>
          <p:cNvPr id="3" name="Symbol zastępczy zawartości 2"/>
          <p:cNvSpPr>
            <a:spLocks noGrp="1"/>
          </p:cNvSpPr>
          <p:nvPr>
            <p:ph idx="1"/>
          </p:nvPr>
        </p:nvSpPr>
        <p:spPr>
          <a:xfrm>
            <a:off x="611560" y="1393011"/>
            <a:ext cx="7925504" cy="3579849"/>
          </a:xfrm>
        </p:spPr>
        <p:txBody>
          <a:bodyPr>
            <a:normAutofit/>
          </a:bodyPr>
          <a:lstStyle/>
          <a:p>
            <a:pPr marL="0" indent="0" algn="just">
              <a:buNone/>
            </a:pPr>
            <a:r>
              <a:rPr lang="pl-PL" sz="2400" dirty="0">
                <a:latin typeface="Comic Sans MS" panose="030F0702030302020204" pitchFamily="66" charset="0"/>
              </a:rPr>
              <a:t>Każdy z uczniów wymyśla dwa przymiotniki lub cechy, które go charakteryzują (np. nowy i modny). Następnie przedstawia się jako ten przedmiot i podaje charakteryzujące go cechy, przykładowo: „Jestem butem nowym i modnym ”. </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22" b="6104"/>
          <a:stretch/>
        </p:blipFill>
        <p:spPr bwMode="auto">
          <a:xfrm>
            <a:off x="1547664" y="4067236"/>
            <a:ext cx="2169630" cy="241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0281" r="6835" b="24791"/>
          <a:stretch/>
        </p:blipFill>
        <p:spPr bwMode="auto">
          <a:xfrm>
            <a:off x="5508104" y="4274853"/>
            <a:ext cx="2664296" cy="196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1428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496450"/>
            <a:ext cx="6571343" cy="1049235"/>
          </a:xfrm>
        </p:spPr>
        <p:txBody>
          <a:bodyPr/>
          <a:lstStyle/>
          <a:p>
            <a:pPr algn="ctr"/>
            <a:r>
              <a:rPr lang="pl-PL" dirty="0">
                <a:latin typeface="Comic Sans MS" panose="030F0702030302020204" pitchFamily="66" charset="0"/>
              </a:rPr>
              <a:t>Jestem butem</a:t>
            </a:r>
          </a:p>
        </p:txBody>
      </p:sp>
      <p:sp>
        <p:nvSpPr>
          <p:cNvPr id="3" name="Symbol zastępczy zawartości 2"/>
          <p:cNvSpPr>
            <a:spLocks noGrp="1"/>
          </p:cNvSpPr>
          <p:nvPr>
            <p:ph idx="1"/>
          </p:nvPr>
        </p:nvSpPr>
        <p:spPr>
          <a:xfrm>
            <a:off x="683568" y="986235"/>
            <a:ext cx="7416824" cy="2370757"/>
          </a:xfrm>
        </p:spPr>
        <p:txBody>
          <a:bodyPr>
            <a:normAutofit fontScale="92500"/>
          </a:bodyPr>
          <a:lstStyle/>
          <a:p>
            <a:pPr marL="0" indent="0" algn="just">
              <a:buNone/>
            </a:pPr>
            <a:r>
              <a:rPr lang="pl-PL" sz="2400" dirty="0">
                <a:latin typeface="Comic Sans MS" panose="030F0702030302020204" pitchFamily="66" charset="0"/>
              </a:rPr>
              <a:t>Kiedy wypowiedzą się wszyscy, osoba która zaczynała przedstawia się po raz drugi, tym razem już normalnie podając swoje imię, a następnie dodając dwa przymiotniki, które wcześniej określały jej przedmiot. </a:t>
            </a:r>
            <a:br>
              <a:rPr lang="pl-PL" sz="2400" dirty="0">
                <a:latin typeface="Comic Sans MS" panose="030F0702030302020204" pitchFamily="66" charset="0"/>
              </a:rPr>
            </a:br>
            <a:r>
              <a:rPr lang="pl-PL" sz="2400" dirty="0">
                <a:latin typeface="Comic Sans MS" panose="030F0702030302020204" pitchFamily="66" charset="0"/>
              </a:rPr>
              <a:t>Na przykład: „Jestem Janek, nowy i modny”. </a:t>
            </a:r>
          </a:p>
          <a:p>
            <a:endParaRPr lang="pl-P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596137"/>
            <a:ext cx="2880320" cy="195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269" y="4575380"/>
            <a:ext cx="2835009" cy="1850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11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357970"/>
            <a:ext cx="7043233" cy="1049235"/>
          </a:xfrm>
        </p:spPr>
        <p:txBody>
          <a:bodyPr/>
          <a:lstStyle/>
          <a:p>
            <a:pPr algn="ctr"/>
            <a:r>
              <a:rPr lang="pl-PL" dirty="0">
                <a:latin typeface="Comic Sans MS" panose="030F0702030302020204" pitchFamily="66" charset="0"/>
              </a:rPr>
              <a:t>Zabawa – Kot ministra jest</a:t>
            </a:r>
          </a:p>
        </p:txBody>
      </p:sp>
      <p:sp>
        <p:nvSpPr>
          <p:cNvPr id="3" name="Symbol zastępczy zawartości 2"/>
          <p:cNvSpPr>
            <a:spLocks noGrp="1"/>
          </p:cNvSpPr>
          <p:nvPr>
            <p:ph idx="1"/>
          </p:nvPr>
        </p:nvSpPr>
        <p:spPr>
          <a:xfrm>
            <a:off x="827584" y="1129653"/>
            <a:ext cx="7308303" cy="2011316"/>
          </a:xfrm>
        </p:spPr>
        <p:txBody>
          <a:bodyPr/>
          <a:lstStyle/>
          <a:p>
            <a:pPr algn="just"/>
            <a:r>
              <a:rPr lang="pl-PL" sz="2400" dirty="0">
                <a:latin typeface="Comic Sans MS" panose="030F0702030302020204" pitchFamily="66" charset="0"/>
              </a:rPr>
              <a:t>Uczniowie kolejno na daną literę podają przymiotnik określający kota.</a:t>
            </a:r>
          </a:p>
          <a:p>
            <a:pPr algn="just"/>
            <a:r>
              <a:rPr lang="pl-PL" sz="2400" dirty="0">
                <a:latin typeface="Comic Sans MS" panose="030F0702030302020204" pitchFamily="66" charset="0"/>
              </a:rPr>
              <a:t>Kot ministra jest … (R) radosny, ruchliwy, rozkoszny , rudy </a:t>
            </a:r>
            <a:r>
              <a:rPr lang="pl-PL" sz="2400" dirty="0" err="1">
                <a:latin typeface="Comic Sans MS" panose="030F0702030302020204" pitchFamily="66" charset="0"/>
              </a:rPr>
              <a:t>itd</a:t>
            </a:r>
            <a:endParaRPr lang="pl-PL" sz="2400" dirty="0">
              <a:latin typeface="Comic Sans MS" panose="030F0702030302020204" pitchFamily="66" charset="0"/>
            </a:endParaRPr>
          </a:p>
          <a:p>
            <a:endParaRPr lang="pl-PL" dirty="0"/>
          </a:p>
          <a:p>
            <a:endParaRPr lang="pl-PL"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3366277"/>
            <a:ext cx="2915816" cy="242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3240" y="4199819"/>
            <a:ext cx="2736303"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802303"/>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24644" y="186416"/>
            <a:ext cx="6571343" cy="1049235"/>
          </a:xfrm>
        </p:spPr>
        <p:txBody>
          <a:bodyPr/>
          <a:lstStyle/>
          <a:p>
            <a:pPr algn="ctr"/>
            <a:r>
              <a:rPr lang="pl-PL" dirty="0">
                <a:latin typeface="Comic Sans MS" panose="030F0702030302020204" pitchFamily="66" charset="0"/>
              </a:rPr>
              <a:t>Zabawa - spadek</a:t>
            </a:r>
          </a:p>
        </p:txBody>
      </p:sp>
      <p:sp>
        <p:nvSpPr>
          <p:cNvPr id="3" name="Symbol zastępczy zawartości 2"/>
          <p:cNvSpPr>
            <a:spLocks noGrp="1"/>
          </p:cNvSpPr>
          <p:nvPr>
            <p:ph idx="1"/>
          </p:nvPr>
        </p:nvSpPr>
        <p:spPr>
          <a:xfrm>
            <a:off x="395536" y="1052737"/>
            <a:ext cx="7997512" cy="3024336"/>
          </a:xfrm>
        </p:spPr>
        <p:txBody>
          <a:bodyPr>
            <a:normAutofit fontScale="85000" lnSpcReduction="20000"/>
          </a:bodyPr>
          <a:lstStyle/>
          <a:p>
            <a:pPr algn="just"/>
            <a:r>
              <a:rPr lang="pl-PL" sz="2800" dirty="0">
                <a:latin typeface="Comic Sans MS" panose="030F0702030302020204" pitchFamily="66" charset="0"/>
              </a:rPr>
              <a:t>Jesteście mieszkańcami małego miasteczka.  Jestem notariuszem miasteczka i zaprosiłem Was na zebranie po to , by poinformować was o zgonie Pana Kowalskiego, który wiele lat temu wyemigrował do Ameryki, gdzie został bardzo bogatym człowiekiem. Nie mając rodziny was uczynił spadkobiercami</a:t>
            </a:r>
            <a:r>
              <a:rPr lang="pl-PL" sz="2800" dirty="0"/>
              <a:t>.</a:t>
            </a:r>
            <a:br>
              <a:rPr lang="pl-PL" dirty="0"/>
            </a:br>
            <a:br>
              <a:rPr lang="pl-PL" dirty="0"/>
            </a:br>
            <a:endParaRPr lang="pl-PL" dirty="0"/>
          </a:p>
          <a:p>
            <a:endParaRPr lang="pl-P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120" y="3717032"/>
            <a:ext cx="3096344" cy="1949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9083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87624" y="247437"/>
            <a:ext cx="6571343" cy="589275"/>
          </a:xfrm>
        </p:spPr>
        <p:txBody>
          <a:bodyPr/>
          <a:lstStyle/>
          <a:p>
            <a:pPr algn="ctr"/>
            <a:r>
              <a:rPr lang="pl-PL" dirty="0">
                <a:latin typeface="Comic Sans MS" panose="030F0702030302020204" pitchFamily="66" charset="0"/>
              </a:rPr>
              <a:t>Spadek</a:t>
            </a:r>
          </a:p>
        </p:txBody>
      </p:sp>
      <p:sp>
        <p:nvSpPr>
          <p:cNvPr id="3" name="Symbol zastępczy zawartości 2"/>
          <p:cNvSpPr>
            <a:spLocks noGrp="1"/>
          </p:cNvSpPr>
          <p:nvPr>
            <p:ph idx="1"/>
          </p:nvPr>
        </p:nvSpPr>
        <p:spPr>
          <a:xfrm>
            <a:off x="237986" y="836713"/>
            <a:ext cx="8640960" cy="2808312"/>
          </a:xfrm>
        </p:spPr>
        <p:txBody>
          <a:bodyPr>
            <a:normAutofit fontScale="25000" lnSpcReduction="20000"/>
          </a:bodyPr>
          <a:lstStyle/>
          <a:p>
            <a:r>
              <a:rPr lang="pl-PL" sz="8000" dirty="0">
                <a:latin typeface="Comic Sans MS" panose="030F0702030302020204" pitchFamily="66" charset="0"/>
                <a:cs typeface="Cordia New" pitchFamily="34" charset="-34"/>
              </a:rPr>
              <a:t>Treść testamentu:</a:t>
            </a:r>
            <a:br>
              <a:rPr lang="pl-PL" sz="8000" dirty="0">
                <a:latin typeface="Comic Sans MS" panose="030F0702030302020204" pitchFamily="66" charset="0"/>
                <a:cs typeface="Cordia New" pitchFamily="34" charset="-34"/>
              </a:rPr>
            </a:br>
            <a:r>
              <a:rPr lang="pl-PL" sz="8000" dirty="0">
                <a:latin typeface="Comic Sans MS" panose="030F0702030302020204" pitchFamily="66" charset="0"/>
                <a:cs typeface="Cordia New" pitchFamily="34" charset="-34"/>
              </a:rPr>
              <a:t>Nie chcę aby mój majątek dostał się w ręce osób niezdarnych i próżnych. </a:t>
            </a:r>
            <a:br>
              <a:rPr lang="pl-PL" sz="8000" dirty="0">
                <a:latin typeface="Comic Sans MS" panose="030F0702030302020204" pitchFamily="66" charset="0"/>
                <a:cs typeface="Cordia New" pitchFamily="34" charset="-34"/>
              </a:rPr>
            </a:br>
            <a:r>
              <a:rPr lang="pl-PL" sz="8000" dirty="0">
                <a:latin typeface="Comic Sans MS" panose="030F0702030302020204" pitchFamily="66" charset="0"/>
                <a:cs typeface="Cordia New" pitchFamily="34" charset="-34"/>
              </a:rPr>
              <a:t>Spadek zostanie podzielony pomiędzy Was tu obecnych pod warunkiem, że wspólnie w ciągu </a:t>
            </a:r>
            <a:br>
              <a:rPr lang="pl-PL" sz="8000" dirty="0">
                <a:latin typeface="Comic Sans MS" panose="030F0702030302020204" pitchFamily="66" charset="0"/>
                <a:cs typeface="Cordia New" pitchFamily="34" charset="-34"/>
              </a:rPr>
            </a:br>
            <a:r>
              <a:rPr lang="pl-PL" sz="8000" dirty="0">
                <a:latin typeface="Comic Sans MS" panose="030F0702030302020204" pitchFamily="66" charset="0"/>
                <a:cs typeface="Cordia New" pitchFamily="34" charset="-34"/>
              </a:rPr>
              <a:t>10-15 minut sporządzicie listę czynności pożytecznych dla innych, które sami potraficie wykonać </a:t>
            </a:r>
            <a:r>
              <a:rPr lang="pl-PL" sz="8000" dirty="0" err="1">
                <a:latin typeface="Comic Sans MS" panose="030F0702030302020204" pitchFamily="66" charset="0"/>
                <a:cs typeface="Cordia New" pitchFamily="34" charset="-34"/>
              </a:rPr>
              <a:t>np</a:t>
            </a:r>
            <a:r>
              <a:rPr lang="pl-PL" sz="8000" dirty="0">
                <a:latin typeface="Comic Sans MS" panose="030F0702030302020204" pitchFamily="66" charset="0"/>
                <a:cs typeface="Cordia New" pitchFamily="34" charset="-34"/>
              </a:rPr>
              <a:t>: potrafię gotować, potrafię  pisać na komputerze, potrafię  …</a:t>
            </a:r>
            <a:br>
              <a:rPr lang="pl-PL" sz="8000" dirty="0">
                <a:latin typeface="Comic Sans MS" panose="030F0702030302020204" pitchFamily="66" charset="0"/>
                <a:cs typeface="Cordia New" pitchFamily="34" charset="-34"/>
              </a:rPr>
            </a:br>
            <a:br>
              <a:rPr lang="pl-PL" sz="8000" dirty="0">
                <a:latin typeface="Comic Sans MS" panose="030F0702030302020204" pitchFamily="66" charset="0"/>
                <a:cs typeface="Cordia New" pitchFamily="34" charset="-34"/>
              </a:rPr>
            </a:br>
            <a:r>
              <a:rPr lang="pl-PL" sz="8000" dirty="0">
                <a:latin typeface="Comic Sans MS" panose="030F0702030302020204" pitchFamily="66" charset="0"/>
                <a:cs typeface="Cordia New" pitchFamily="34" charset="-34"/>
              </a:rPr>
              <a:t>Każdy z Was sporządza listę takich  pięciu czynności.</a:t>
            </a:r>
          </a:p>
          <a:p>
            <a:pPr marL="0" indent="0">
              <a:buNone/>
            </a:pPr>
            <a:r>
              <a:rPr lang="pl-PL" sz="8000" dirty="0">
                <a:latin typeface="Comic Sans MS" panose="030F0702030302020204" pitchFamily="66" charset="0"/>
                <a:cs typeface="Cordia New" pitchFamily="34" charset="-34"/>
              </a:rPr>
              <a:t>   Spośród wszystkich propozycji  wybierzcie pięćdziesiąt.</a:t>
            </a:r>
            <a:br>
              <a:rPr lang="pl-PL" sz="5000" dirty="0">
                <a:latin typeface="Comic Sans MS" panose="030F0702030302020204" pitchFamily="66" charset="0"/>
                <a:cs typeface="Cordia New" pitchFamily="34" charset="-34"/>
              </a:rPr>
            </a:br>
            <a:br>
              <a:rPr lang="pl-PL" sz="5000" dirty="0">
                <a:latin typeface="Comic Sans MS" panose="030F0702030302020204" pitchFamily="66" charset="0"/>
                <a:cs typeface="Cordia New" pitchFamily="34" charset="-34"/>
              </a:rPr>
            </a:br>
            <a:endParaRPr lang="pl-PL" sz="5000" dirty="0">
              <a:latin typeface="Comic Sans MS" panose="030F0702030302020204" pitchFamily="66" charset="0"/>
              <a:cs typeface="Cordia New" pitchFamily="34" charset="-34"/>
            </a:endParaRPr>
          </a:p>
          <a:p>
            <a:endParaRPr lang="pl-PL"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879" y="4509120"/>
            <a:ext cx="1997609"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828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20964" y="272552"/>
            <a:ext cx="6571343" cy="1049235"/>
          </a:xfrm>
        </p:spPr>
        <p:txBody>
          <a:bodyPr/>
          <a:lstStyle/>
          <a:p>
            <a:pPr algn="ctr"/>
            <a:r>
              <a:rPr lang="pl-PL" dirty="0">
                <a:latin typeface="Comic Sans MS" panose="030F0702030302020204" pitchFamily="66" charset="0"/>
              </a:rPr>
              <a:t>Zabawa – Teka ministra</a:t>
            </a:r>
          </a:p>
        </p:txBody>
      </p:sp>
      <p:sp>
        <p:nvSpPr>
          <p:cNvPr id="3" name="Symbol zastępczy zawartości 2"/>
          <p:cNvSpPr>
            <a:spLocks noGrp="1"/>
          </p:cNvSpPr>
          <p:nvPr>
            <p:ph idx="1"/>
          </p:nvPr>
        </p:nvSpPr>
        <p:spPr>
          <a:xfrm>
            <a:off x="53598" y="1017517"/>
            <a:ext cx="8659091" cy="2699515"/>
          </a:xfrm>
        </p:spPr>
        <p:txBody>
          <a:bodyPr>
            <a:normAutofit/>
          </a:bodyPr>
          <a:lstStyle/>
          <a:p>
            <a:r>
              <a:rPr lang="pl-PL" sz="2400" dirty="0">
                <a:latin typeface="Comic Sans MS" panose="030F0702030302020204" pitchFamily="66" charset="0"/>
              </a:rPr>
              <a:t>Uczniowie przyznają  swoim kolegom odpowiednią tekę ministra biorąc pod uwagę ich pozytywne cechy , umiejętności.</a:t>
            </a:r>
          </a:p>
          <a:p>
            <a:r>
              <a:rPr lang="pl-PL" sz="2400" dirty="0">
                <a:latin typeface="Comic Sans MS" panose="030F0702030302020204" pitchFamily="66" charset="0"/>
              </a:rPr>
              <a:t>Np. Przyznaję Ci tekę ministra kreatywności i pracowitości ponieważ………( krótkie uzasadnienie)</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0" t="5377" r="2312" b="5674"/>
          <a:stretch/>
        </p:blipFill>
        <p:spPr bwMode="auto">
          <a:xfrm>
            <a:off x="323528" y="4221088"/>
            <a:ext cx="8146470" cy="2157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4799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47664" y="2780928"/>
            <a:ext cx="6336704" cy="719136"/>
          </a:xfrm>
        </p:spPr>
        <p:txBody>
          <a:bodyPr>
            <a:noAutofit/>
          </a:bodyPr>
          <a:lstStyle/>
          <a:p>
            <a:pPr algn="just"/>
            <a:r>
              <a:rPr lang="pl-PL" sz="3600" dirty="0">
                <a:latin typeface="Comic Sans MS" panose="030F0702030302020204" pitchFamily="66" charset="0"/>
              </a:rPr>
              <a:t>Dziękuję  za uwagę</a:t>
            </a:r>
            <a:r>
              <a:rPr lang="pl-PL" sz="3600" dirty="0"/>
              <a:t>!</a:t>
            </a:r>
            <a:r>
              <a:rPr lang="pl-PL" sz="3600" dirty="0">
                <a:sym typeface="Wingdings" panose="05000000000000000000" pitchFamily="2" charset="2"/>
              </a:rPr>
              <a:t></a:t>
            </a:r>
            <a:endParaRPr lang="pl-PL" sz="3600" dirty="0"/>
          </a:p>
        </p:txBody>
      </p:sp>
      <p:sp>
        <p:nvSpPr>
          <p:cNvPr id="3" name="Symbol zastępczy tekstu 2"/>
          <p:cNvSpPr>
            <a:spLocks noGrp="1"/>
          </p:cNvSpPr>
          <p:nvPr>
            <p:ph type="body" idx="1"/>
          </p:nvPr>
        </p:nvSpPr>
        <p:spPr/>
        <p:txBody>
          <a:bodyPr>
            <a:normAutofit/>
          </a:bodyPr>
          <a:lstStyle/>
          <a:p>
            <a:endParaRPr lang="pl-PL" dirty="0"/>
          </a:p>
        </p:txBody>
      </p:sp>
    </p:spTree>
    <p:extLst>
      <p:ext uri="{BB962C8B-B14F-4D97-AF65-F5344CB8AC3E}">
        <p14:creationId xmlns:p14="http://schemas.microsoft.com/office/powerpoint/2010/main" val="29231116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Galeria">
  <a:themeElements>
    <a:clrScheme name="Ga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209</TotalTime>
  <Words>375</Words>
  <Application>Microsoft Office PowerPoint</Application>
  <PresentationFormat>Pokaz na ekranie (4:3)</PresentationFormat>
  <Paragraphs>25</Paragraphs>
  <Slides>9</Slides>
  <Notes>3</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vt:i4>
      </vt:variant>
    </vt:vector>
  </HeadingPairs>
  <TitlesOfParts>
    <vt:vector size="16" baseType="lpstr">
      <vt:lpstr>Arial</vt:lpstr>
      <vt:lpstr>Calibri</vt:lpstr>
      <vt:lpstr>Comic Sans MS</vt:lpstr>
      <vt:lpstr>Cordia New</vt:lpstr>
      <vt:lpstr>Gill Sans MT</vt:lpstr>
      <vt:lpstr>Wingdings</vt:lpstr>
      <vt:lpstr>Galeria</vt:lpstr>
      <vt:lpstr>Doradztwo zawodowe szkoła  Podstawowa w Kraszewie </vt:lpstr>
      <vt:lpstr>Zabawa – mapa pogody</vt:lpstr>
      <vt:lpstr>Zabawa – jestem BUTem</vt:lpstr>
      <vt:lpstr>Jestem butem</vt:lpstr>
      <vt:lpstr>Zabawa – Kot ministra jest</vt:lpstr>
      <vt:lpstr>Zabawa - spadek</vt:lpstr>
      <vt:lpstr>Spadek</vt:lpstr>
      <vt:lpstr>Zabawa – Teka ministra</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Beata</dc:creator>
  <cp:lastModifiedBy>Dominika Szymańczyk</cp:lastModifiedBy>
  <cp:revision>25</cp:revision>
  <dcterms:created xsi:type="dcterms:W3CDTF">2013-09-12T17:08:14Z</dcterms:created>
  <dcterms:modified xsi:type="dcterms:W3CDTF">2017-04-09T13:54:56Z</dcterms:modified>
</cp:coreProperties>
</file>