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8" r:id="rId3"/>
    <p:sldId id="310" r:id="rId4"/>
    <p:sldId id="311" r:id="rId5"/>
    <p:sldId id="309" r:id="rId6"/>
    <p:sldId id="313" r:id="rId7"/>
    <p:sldId id="291" r:id="rId8"/>
    <p:sldId id="314" r:id="rId9"/>
    <p:sldId id="322" r:id="rId10"/>
    <p:sldId id="315" r:id="rId11"/>
    <p:sldId id="316" r:id="rId12"/>
    <p:sldId id="317" r:id="rId13"/>
    <p:sldId id="318" r:id="rId14"/>
    <p:sldId id="319" r:id="rId15"/>
    <p:sldId id="320" r:id="rId16"/>
    <p:sldId id="269" r:id="rId17"/>
    <p:sldId id="272" r:id="rId18"/>
    <p:sldId id="321" r:id="rId19"/>
    <p:sldId id="323" r:id="rId20"/>
    <p:sldId id="273" r:id="rId21"/>
    <p:sldId id="296" r:id="rId22"/>
    <p:sldId id="297" r:id="rId23"/>
    <p:sldId id="298" r:id="rId24"/>
    <p:sldId id="300" r:id="rId25"/>
    <p:sldId id="301" r:id="rId26"/>
    <p:sldId id="302" r:id="rId27"/>
    <p:sldId id="267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 varScale="1">
        <p:scale>
          <a:sx n="79" d="100"/>
          <a:sy n="79" d="100"/>
        </p:scale>
        <p:origin x="156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3568897637795283"/>
          <c:y val="0.14864199113080848"/>
          <c:w val="0.25597769028871392"/>
          <c:h val="0.619584570141857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</cdr:x>
      <cdr:y>0.14885</cdr:y>
    </cdr:from>
    <cdr:to>
      <cdr:x>0.42342</cdr:x>
      <cdr:y>0.66981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25C4B19-BE5D-431A-B4C7-7BA560B6744A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2439" t="38452" r="49999" b="23096"/>
        <a:stretch xmlns:a="http://schemas.openxmlformats.org/drawingml/2006/main"/>
      </cdr:blipFill>
      <cdr:spPr>
        <a:xfrm xmlns:a="http://schemas.openxmlformats.org/drawingml/2006/main">
          <a:off x="457200" y="864096"/>
          <a:ext cx="3414573" cy="302433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  <cdr:relSizeAnchor xmlns:cdr="http://schemas.openxmlformats.org/drawingml/2006/chartDrawing">
    <cdr:from>
      <cdr:x>0.51969</cdr:x>
      <cdr:y>0.0476</cdr:y>
    </cdr:from>
    <cdr:to>
      <cdr:x>0.96856</cdr:x>
      <cdr:y>0.71044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5D1793D8-0953-4CE5-AC46-313B05930276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/>
        <a:srcRect xmlns:a="http://schemas.openxmlformats.org/drawingml/2006/main" l="17713" t="28529" r="44488" b="15654"/>
        <a:stretch xmlns:a="http://schemas.openxmlformats.org/drawingml/2006/main"/>
      </cdr:blipFill>
      <cdr:spPr>
        <a:xfrm xmlns:a="http://schemas.openxmlformats.org/drawingml/2006/main">
          <a:off x="4752020" y="276335"/>
          <a:ext cx="4104456" cy="38479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  <cdr:relSizeAnchor xmlns:cdr="http://schemas.openxmlformats.org/drawingml/2006/chartDrawing">
    <cdr:from>
      <cdr:x>0.20863</cdr:x>
      <cdr:y>0.73183</cdr:y>
    </cdr:from>
    <cdr:to>
      <cdr:x>0.79137</cdr:x>
      <cdr:y>0.95941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C97DBB01-C1FA-4786-AC77-94ABCA8C022F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3"/>
        <a:srcRect xmlns:a="http://schemas.openxmlformats.org/drawingml/2006/main" l="10625" t="29769" r="39763" b="50856"/>
        <a:stretch xmlns:a="http://schemas.openxmlformats.org/drawingml/2006/main"/>
      </cdr:blipFill>
      <cdr:spPr>
        <a:xfrm xmlns:a="http://schemas.openxmlformats.org/drawingml/2006/main">
          <a:off x="1907704" y="4248472"/>
          <a:ext cx="5328592" cy="13211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D8A12-61C0-48AA-A532-5560DE071A7D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FC5A-C4C1-4023-BC60-FF5140E47B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74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2FC5A-C4C1-4023-BC60-FF5140E47B3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36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2FC5A-C4C1-4023-BC60-FF5140E47B3C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79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2FC5A-C4C1-4023-BC60-FF5140E47B3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9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AD6763-DD27-414C-B21A-C37FDEDEE320}" type="datetimeFigureOut">
              <a:rPr lang="pl-PL" smtClean="0"/>
              <a:pPr/>
              <a:t>21.06.2021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7C03450-9AE8-4119-801D-28CCFA8C6C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95536" y="4365105"/>
            <a:ext cx="8496944" cy="27699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OCHRONA KLIMATU POPRZEZ STOSOWANIE INSTALACJI PROEKOLOGICZNYCH</a:t>
            </a:r>
          </a:p>
          <a:p>
            <a:r>
              <a:rPr lang="pl-PL" sz="5400" b="1" spc="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                    </a:t>
            </a:r>
            <a:endParaRPr lang="pl-PL" sz="5400" b="1" spc="50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53822"/>
            <a:ext cx="37861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rojekt pn. 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Odnawialne źródła energii szansą poprawy jakości środowiska naturalnego w Gminach Pokrzywnica, Obryte, Ojrzeń oraz Powiecie Pułtuskim” 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jest współfinansowany przez Unię Europejską ze środków Europejskiego Funduszu Rozwoju Regionalnego 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w ramach Regionalnego Programu Operacyjnego Województwa Mazowieckiego 2014 – 2020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EFAE0A-D76E-462B-9154-C481280C5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02141"/>
            <a:ext cx="5400600" cy="3150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az 7" descr="Od lewej znak Funduszy Europejskich złożony z symbolu graficznego, nazwy Fundusze Europejskie oraz odwołania do Programu Regionalnego; w środku logo promocyjne Mazowsza złożone z ozdobnego napisu Mazowsze oraz podpisu Serce Polski; zestaw podstawowy zamyka znak Unii Europejskiej złożony z flagi Unii Europejskiej i napisu Unia Europejska oraz Europejski Fundusz Rozwoju Regionalnego. Napisy znajdują się po lewej stronie flagi.">
            <a:extLst>
              <a:ext uri="{FF2B5EF4-FFF2-40B4-BE49-F238E27FC236}">
                <a16:creationId xmlns:a16="http://schemas.microsoft.com/office/drawing/2014/main" id="{52BAA6F7-A423-4DFA-A32E-99A1B2C10C0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40" y="6306185"/>
            <a:ext cx="5760720" cy="55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376" y="767917"/>
            <a:ext cx="8147248" cy="7920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Elektrownie wiatrowe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B3D19C-6A26-45F3-B47F-2B4A7A6FC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/>
          <a:stretch/>
        </p:blipFill>
        <p:spPr>
          <a:xfrm>
            <a:off x="5000623" y="1772816"/>
            <a:ext cx="3662446" cy="241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A9112E6-9E1C-47B7-980B-E981D35A0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3" y="1772816"/>
            <a:ext cx="3662445" cy="244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EA2897D-B8B4-4D78-B762-544160C39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49" y="4427257"/>
            <a:ext cx="2799501" cy="216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6684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376" y="767917"/>
            <a:ext cx="8147248" cy="7920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Elektrownie wodne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D8B82F2-D155-4F85-858E-60513843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88" y="1412776"/>
            <a:ext cx="6661823" cy="510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2CF33EE-C6E8-443A-8ECE-8F64D367A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20165" r="5307" b="16706"/>
          <a:stretch/>
        </p:blipFill>
        <p:spPr>
          <a:xfrm>
            <a:off x="316594" y="1772816"/>
            <a:ext cx="8575885" cy="447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0892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376" y="767917"/>
            <a:ext cx="8147248" cy="7920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Biogazownie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207639-108F-4A7E-B70E-57B23CD99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9694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BB3D8F6-32D3-49CB-AD91-07A8A6F30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0" y="1535732"/>
            <a:ext cx="7517460" cy="51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041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376" y="767917"/>
            <a:ext cx="8147248" cy="7920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Kolektory słoneczne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D15480-3351-4D3E-B7BE-073B15085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/>
          <a:stretch/>
        </p:blipFill>
        <p:spPr>
          <a:xfrm>
            <a:off x="718610" y="1560005"/>
            <a:ext cx="2874662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D1B4C3-91F6-4DFC-937F-E2D03E053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94402"/>
            <a:ext cx="2874662" cy="413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880A159-9C8D-4568-89E0-2FCB8B8CF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24" y="1505576"/>
            <a:ext cx="5908958" cy="485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89307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0498"/>
            <a:ext cx="8147248" cy="7920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Źródła geotermiczne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EEB62AE-36C4-4345-BEF2-D13F720BE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76" y="1484784"/>
            <a:ext cx="6738847" cy="448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F1D6609-E37E-4B1B-BE3B-21F2ECDA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9" y="1196752"/>
            <a:ext cx="6916934" cy="537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2709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0498"/>
            <a:ext cx="8147248" cy="7920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Biomasa – kotły na pellet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D2171-C830-44AD-A31B-AB475C23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19401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69B220D-B230-4765-8E3A-CF235F0AE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06" y="2708920"/>
            <a:ext cx="420837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8286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3354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Dlaczego odnawialne źródła energii powinny być stosowane?</a:t>
            </a:r>
          </a:p>
        </p:txBody>
      </p:sp>
      <p:pic>
        <p:nvPicPr>
          <p:cNvPr id="25602" name="Picture 2" descr="Policjant na Londy&amp;nacute;skiej ulicy 5 grudnia 1952 r. (&amp;Zacute;ród&amp;lstrok;o: nickelinthemachine.co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432770" cy="469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3A20E78-B964-4481-A49B-F65DB8E95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84784"/>
            <a:ext cx="9144000" cy="608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575" y="485609"/>
            <a:ext cx="8229600" cy="1066800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Mazowsze - Uchwała antysmogowa</a:t>
            </a:r>
          </a:p>
        </p:txBody>
      </p:sp>
      <p:sp>
        <p:nvSpPr>
          <p:cNvPr id="27655" name="AutoShape 7" descr="data:image/jpeg;base64,/9j/4AAQSkZJRgABAQAAAQABAAD/2wCEAAkGBw8PDw8ODw8QDQ8NDg0ODQ8PDxAOEA4PFBEWFxQRFBUYHCggGBolGxQUIjEhKCorLy4uFx8zODMsNygtLysBCgoKDg0OFBAQGywkHyYsLywsLCwsKywsLCwsLDAsLCwsLCwsLCwsLCwsLCwsLCwsLCwsLCwsLDEsLCwrLCwsLP/AABEIAN4A4wMBIgACEQEDEQH/xAAbAAEAAgMBAQAAAAAAAAAAAAAAAgMBBAYFB//EADwQAAIBAgIGCAMHBAIDAQAAAAABAgMRBBIFBiExQVETIlJhcYGRoTLB0SMzQmJykrGCssLxouE0Q3Mk/8QAGQEBAQEBAQEAAAAAAAAAAAAAAAEDAgQF/8QAIxEBAQEAAgICAgIDAAAAAAAAAAECAxEhMQRBElEyYRMUQv/aAAwDAQACEQMRAD8A+4gAAAAAAAAAAAAAAAAAAAAAAAAAAAAAAAAAAAAAAAAAAAAAAAAAAAAAI1JqKvJpJcWeXidNRWyCv3vYvQD1JzUVduyNOppKK3Jv2PFq49yd3t8yHTpgeytLLjD0lf5F9LSNOWy+V/m2e54GYi2B1gOf0fj3TajJ3g+HZ70e+nfbzAyAAAAAAAAAAAAAAAAAAAAAAAAAABhuyu9iW1mTS0zNxoVGuNo+rSYHgaW0k5uUm7U4Xsu7mcZpHT9VSap2hFcWrs6HGQzU5Lu/h3+Rxek6DuzlW9gtYqzlaWWa74pP1R1sU8sJ/hqRUoNbU+avzT2M+c4Wm8x9V1Wwcqmj8k1vnUlRb4cmu7NmKNKNQuUjWJ05BF1z39C181PK98Hbye75nPNnr6vb6v8AR/kB7QAKAAAAAAAAAAAAAAAAAAAAAAAABq6UoudGpFbXa6XNp3t7G0AOFuc/pTD3qZIRc5SklGMVdtvbZI+iaR0HGq3KnLoZve8ueLfPLdbfMlofQlLDXld1asvjqzSzPuS/Cu4nSud1b1LUbVcVZvfGity/W+PgdrGKSSSSSVkkrJLkjJGclFOT2JJt+CCONxqtVqLlUn/cym4qVM0pS7TcvV3Kq1RJEVsymdJoGg4Usz31Hm/p4fXzOe1fw8sTNycbUYfFLtS7K+Z2aQz58lAAdIAAAAAAAAAAAAAAAAAAADWx2Op0I56sssW7Lqyld8tiPDxOt9Nfd0pT75NQXzZxrkzn3VmbfTpTDdtr2JHC4nWjEz+FxpL8kbv1lc8nEYqpU21Kk6n6pNr0MdfJz9RpOK/b6BidOYWn8VaLfKHXf/E8nE64QX3VKUu+bUF6K5x1xcx18nd9eHU449vE6z4qe6UaS/JHb6u5oQ0nXU1U6WbmtzlJy8rPh3GlcxmMrvV9131I7/QmsEMRaE7U63L8M/0/T+SzWPF5KfRp9apv7orf6/U+exburb7q3iexVxMpWzyc3GKjmbu3Y9nDy3U6rHeZPSWYrwGHWJnKc5dFhqX3lRu1/wAse9njY3SXSS6Km9n4n2v+i91pOMYN9WC6sdyXN25vmTl5Znwucduix+sajFUcJHoqcVlU7bbflXDxe08/B6dxNLdVc12anXXvt9zyswzHlvJq3vtpMx2WC1vg7KtTcH2odaPpvXue7g9IUay+yqRn3J9ZeKe1HzC5mMrO62NbmtjRrn5Op78ubxz6fVwfPsFrFiaWzP0kezU63vv9z3sFrdRlZVYSpPmuvH22+x6M/Ixf6Z3jsdGCjC4unVV6c41FxytO3iuBebS9uAAAAAAAAAAAAABCtRjOLhOKlGStJPc0cLp/QcsO88Lzot7HvcO6X1O9IzipJxkk00009qafBmfJxTcdZ1cvlTZFs6DWPV90b1aKcqO+Ud7pfWP8HKYnSFGn8dSKa/Cnml6LafP1i5vVeiWVtNkXI8LE6yQX3cJT75PIvmzysTp2vP8AEqa5QVvd3YmKduuq1owV5SjBc5NRXuebiNP0I7m6j/ItnqzkKlVt3k3J85Nt+rIOodzjTt3GgNJzxFWXUUIU433uUnJu0du7n6FumtJtXpQfdN/I8rVOploVp8XNRXlFW/uEYSqTUYq7d0vm2enGes+GWr3WtWxMqKU4u0nK19j4PmbmG1h4VY/1Q+aZo6Z0Ji9s4uFWENqhTcsyXF2a6z8Dwqdcz5Md3y7zfD6Bh8bTqK8JqXNcV4rei7OfPlVttTs1ua2NHpYTTlWG9qrHlLZL931uY3H6dduwzEkzx8HpujOycuilynsXlLcepFnFnSrUySK0zotCaszrWqVr0qe9LdOa/wAV3/7LnF1eoWye3naKwVatNKimnHfUTcVDvcluPoWAw86dNQnUlWkt85Wv4Lu8blmGw0KUVCnFQityX897LT3cXF+DDW+wAGzgAAAAAAABicVJOLSaaaaaumnvTOY0tqpF3nh3le/o5fC/0vgdQDjeM7nlZqz0+W4nDzpycKkXCS3pq3+0Us+n47A0q8ctWCkuD3OPenwOQ0tqxUpXlSvWhvt/7Irw4+XoePk4NZ8zzG2eSVzrPK0joWlVu0uin2orY33rieu0RaMJenbgtJaNrUNso5oduO2Pny8zzJVT6bKJ4WlNWaVW8qf2M/yq8G++PDyNc7n2lji5VSuVUu0poyvhn9rB5eFSPWg/Ph4M1sBR6arCnmyKT60t+WKV2/RG8nfpxXU6p4pzhLDxhNvM6kp7MkVZWu79x0WHo5bwhvf3tTn+WPca+jsXhaFNUaUJwhxm7OU32pHo1K9OFPNFpprY1ufeb5nUZ1DEYhUo2Ts7eh860nVi69Rx2Jyvs5vf73PR1i01vhF3k/Y5lT9zjd7dZb6rE4VS3AaCxVazVNwi/wAVTqLyT2v0OjwGqMI2dacqj7MepH6v2MNazHcleBSm5NRScm9ySbb8j39E4HGRtll0MOzU2r9n+joMLgadJWpwjBdys34vibKiZa326kbmhsbGg1OdGOImrWbk4Ri+ajZ7fG50kNc1xw7XhUv/AInJQhdpJNt7ktrZ7WA1axFWzlHoY86myX7d/rYvHvk9ZTUz9vahrhR40qi8Mj+ZvYHT9OvJRp06z2pN5E4x8WnZFOB1Xw9PbO9eX59kf2r53PahBRSUUopbkkkl5HrxOT/qsr+P0kADZwAAAAAAAAAAAAAPK0roKjiLya6Op24rf+pcTg8Xh3TqTptpunKUXbjZ7z6g2fN9ZI2xdf8AWn6xTPH8nMkljbjt9NHKRcSPSsi6z7jydtWZ00000mmrNNXTXJo57Gap0s/S4d9DLbeG+nK64LfHy2dx7rrS7vQg6sufsjrO7PSWduPxUKtB2qRceT3xl4MypYqrDJQpynfdJ9WCv+Z7Dq6ick1Lat9mk16BV5rk/FG3+xevTj/G5XA6jyk8+KrbXtcKP8Z5L5HTaP0Jh8P91SjF9t9af7ntNiOMfGK8nYsji48U16My1yW+3ckixQJKBXLFR4XfsUTxEn3LuOFbcpKO92/kqeI5LzZrJFiQH0/V3CU4YejNQipzo05TlZZpOUU3tPUNPRnVoUI9mjSXpBG3mPqZ8SPLfbIMXMnaAAAAAAAAAAAAEWydjLZByIykVykTtU3M4HWlf/rq96pv/hE7aUzitav/ACb86cH/ACvkeb5H8WnH7eMyLRIweJsg0YyllhYCFt5S4mzYqaKKsoyk7CwELEkjJkAkZBmKvs57APqdCVoxXKMV6IuUzUUyyMj6jzNlSJqRrxkTUiovTJFSZJMomDCMlQAAAAwyUYbK5MzJlcmcqjKRTOZKZTJkVGcjktavvoPnSS9JS+p1M2ctrZ8dJ84zXo19THn/AIO8e3i3BDMZueJskZImUBllTLStgRMGWYAAwLgZLcNtnBc5wXuii5fgNtal/wDSn/ciz2PoUZl0JGnBl8GfReZtxZZFmtCRdFnQvTJplMWWJlRamSTK0yaYEgYuC9oyRZkiyVYhIqkyyRVIiq5FMy2TKJs5FU2eVpbBRrq0tjjfLJb43PTma9RHOp34rqeHEYzCTou0ldPdJbn9GUqR2VeipJqSTT3p7bnPaQ0RKF5UryjxjvkvDmeXfF15jSa/bRTJJlEZFiZi7WlTJ3K2wMMi2GyDkBJsi5EHIvwuCq1fhj1e09kf+yyW+hU5G/oXDznVpzUXkjNSlJ7FZcuZ6OC0JTjZz+0l3/CvL6nt0adjfHD91nd/puQLoFNM2InqZLIotiVxLIlFkSxFcSaKixE0VomiiYMACTIyJMiwRVJlUi6SKpIiqZFUi+SK5Ig1pIqlE2ZRK5ROVakoFM6ZuygVygTpXP6S0TGpeUepPnwl4/U8GrTlTllmnF/z3rmdzKkamMwEakcso35PinzTMd8UvmOprpySkVuRu4/RtSjd/FT7Vt36ijC6Pq1fhjaPalsXlzPP+F76adxqSkXYXA1avwxtHtS2Ly5nvYPQlOFnL7SXOW5eCPUjRNs8P7c3f6ePg9C04WcvtJd/wrwR60KZcqZZGmbzMnpnb2rhAvhEzGBbGJ10hBF0CEYlsUVFkS1FUUWxKJosRBFiRUSRJEUiaKMgACZFkjDFRW0VyiXNEWiK12iDibEolbiFa8okHE2HEi4kGs4EXA2XEw4kVqumY6M2cpjIOhrOkuVyPQLkbbgYyjoanQodEbWQZB0NZUySpl+QkoDoUqmSUC1RJKJUVqBNQJqJYogQjAsUSSRJIowok1EJE0iowkSSCJIBYGQVAAFGLGGiRg5FbRFxLWjFgqhxIuJe4kGiKqymMpdlFgKMgyl1jFgKspFwLrCxBRlGUucTGUoryjKW2MqIFSiSUC1RM2CIKJlInYykBFIkkZSJJFGEjKMpGQCRkAqAAK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829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7" name="AutoShape 9" descr="data:image/jpeg;base64,/9j/4AAQSkZJRgABAQAAAQABAAD/2wCEAAkGBw8PDw8ODw8QDQ8NDg0ODQ8PDxAOEA4PFBEWFxQRFBUYHCggGBolGxQUIjEhKCorLy4uFx8zODMsNygtLysBCgoKDg0OFBAQGywkHyYsLywsLCwsKywsLCwsLDAsLCwsLCwsLCwsLCwsLCwsLCwsLCwsLCwsLDEsLCwrLCwsLP/AABEIAN4A4wMBIgACEQEDEQH/xAAbAAEAAgMBAQAAAAAAAAAAAAAAAgMBBAYFB//EADwQAAIBAgIGCAMHBAIDAQAAAAABAgMRBBIFBiExQVETIlJhcYGRoTLB0SMzQmJykrGCssLxouE0Q3Mk/8QAGQEBAQEBAQEAAAAAAAAAAAAAAAEDAgQF/8QAIxEBAQEAAgICAgIDAAAAAAAAAAECAxEhMQRBElEyYRMUQv/aAAwDAQACEQMRAD8A+4gAAAAAAAAAAAAAAAAAAAAAAAAAAAAAAAAAAAAAAAAAAAAAAAAAAAAAI1JqKvJpJcWeXidNRWyCv3vYvQD1JzUVduyNOppKK3Jv2PFq49yd3t8yHTpgeytLLjD0lf5F9LSNOWy+V/m2e54GYi2B1gOf0fj3TajJ3g+HZ70e+nfbzAyAAAAAAAAAAAAAAAAAAAAAAAAAABhuyu9iW1mTS0zNxoVGuNo+rSYHgaW0k5uUm7U4Xsu7mcZpHT9VSap2hFcWrs6HGQzU5Lu/h3+Rxek6DuzlW9gtYqzlaWWa74pP1R1sU8sJ/hqRUoNbU+avzT2M+c4Wm8x9V1Wwcqmj8k1vnUlRb4cmu7NmKNKNQuUjWJ05BF1z39C181PK98Hbye75nPNnr6vb6v8AR/kB7QAKAAAAAAAAAAAAAAAAAAAAAAAABq6UoudGpFbXa6XNp3t7G0AOFuc/pTD3qZIRc5SklGMVdtvbZI+iaR0HGq3KnLoZve8ueLfPLdbfMlofQlLDXld1asvjqzSzPuS/Cu4nSud1b1LUbVcVZvfGity/W+PgdrGKSSSSSVkkrJLkjJGclFOT2JJt+CCONxqtVqLlUn/cym4qVM0pS7TcvV3Kq1RJEVsymdJoGg4Usz31Hm/p4fXzOe1fw8sTNycbUYfFLtS7K+Z2aQz58lAAdIAAAAAAAAAAAAAAAAAAADWx2Op0I56sssW7Lqyld8tiPDxOt9Nfd0pT75NQXzZxrkzn3VmbfTpTDdtr2JHC4nWjEz+FxpL8kbv1lc8nEYqpU21Kk6n6pNr0MdfJz9RpOK/b6BidOYWn8VaLfKHXf/E8nE64QX3VKUu+bUF6K5x1xcx18nd9eHU449vE6z4qe6UaS/JHb6u5oQ0nXU1U6WbmtzlJy8rPh3GlcxmMrvV9131I7/QmsEMRaE7U63L8M/0/T+SzWPF5KfRp9apv7orf6/U+exburb7q3iexVxMpWzyc3GKjmbu3Y9nDy3U6rHeZPSWYrwGHWJnKc5dFhqX3lRu1/wAse9njY3SXSS6Km9n4n2v+i91pOMYN9WC6sdyXN25vmTl5Znwucduix+sajFUcJHoqcVlU7bbflXDxe08/B6dxNLdVc12anXXvt9zyswzHlvJq3vtpMx2WC1vg7KtTcH2odaPpvXue7g9IUay+yqRn3J9ZeKe1HzC5mMrO62NbmtjRrn5Op78ubxz6fVwfPsFrFiaWzP0kezU63vv9z3sFrdRlZVYSpPmuvH22+x6M/Ixf6Z3jsdGCjC4unVV6c41FxytO3iuBebS9uAAAAAAAAAAAAABCtRjOLhOKlGStJPc0cLp/QcsO88Lzot7HvcO6X1O9IzipJxkk00009qafBmfJxTcdZ1cvlTZFs6DWPV90b1aKcqO+Ud7pfWP8HKYnSFGn8dSKa/Cnml6LafP1i5vVeiWVtNkXI8LE6yQX3cJT75PIvmzysTp2vP8AEqa5QVvd3YmKduuq1owV5SjBc5NRXuebiNP0I7m6j/ItnqzkKlVt3k3J85Nt+rIOodzjTt3GgNJzxFWXUUIU433uUnJu0du7n6FumtJtXpQfdN/I8rVOploVp8XNRXlFW/uEYSqTUYq7d0vm2enGes+GWr3WtWxMqKU4u0nK19j4PmbmG1h4VY/1Q+aZo6Z0Ji9s4uFWENqhTcsyXF2a6z8Dwqdcz5Md3y7zfD6Bh8bTqK8JqXNcV4rei7OfPlVttTs1ua2NHpYTTlWG9qrHlLZL931uY3H6dduwzEkzx8HpujOycuilynsXlLcepFnFnSrUySK0zotCaszrWqVr0qe9LdOa/wAV3/7LnF1eoWye3naKwVatNKimnHfUTcVDvcluPoWAw86dNQnUlWkt85Wv4Lu8blmGw0KUVCnFQityX897LT3cXF+DDW+wAGzgAAAAAAABicVJOLSaaaaaumnvTOY0tqpF3nh3le/o5fC/0vgdQDjeM7nlZqz0+W4nDzpycKkXCS3pq3+0Us+n47A0q8ctWCkuD3OPenwOQ0tqxUpXlSvWhvt/7Irw4+XoePk4NZ8zzG2eSVzrPK0joWlVu0uin2orY33rieu0RaMJenbgtJaNrUNso5oduO2Pny8zzJVT6bKJ4WlNWaVW8qf2M/yq8G++PDyNc7n2lji5VSuVUu0poyvhn9rB5eFSPWg/Ph4M1sBR6arCnmyKT60t+WKV2/RG8nfpxXU6p4pzhLDxhNvM6kp7MkVZWu79x0WHo5bwhvf3tTn+WPca+jsXhaFNUaUJwhxm7OU32pHo1K9OFPNFpprY1ufeb5nUZ1DEYhUo2Ts7eh860nVi69Rx2Jyvs5vf73PR1i01vhF3k/Y5lT9zjd7dZb6rE4VS3AaCxVazVNwi/wAVTqLyT2v0OjwGqMI2dacqj7MepH6v2MNazHcleBSm5NRScm9ySbb8j39E4HGRtll0MOzU2r9n+joMLgadJWpwjBdys34vibKiZa326kbmhsbGg1OdGOImrWbk4Ri+ajZ7fG50kNc1xw7XhUv/AInJQhdpJNt7ktrZ7WA1axFWzlHoY86myX7d/rYvHvk9ZTUz9vahrhR40qi8Mj+ZvYHT9OvJRp06z2pN5E4x8WnZFOB1Xw9PbO9eX59kf2r53PahBRSUUopbkkkl5HrxOT/qsr+P0kADZwAAAAAAAAAAAAAPK0roKjiLya6Op24rf+pcTg8Xh3TqTptpunKUXbjZ7z6g2fN9ZI2xdf8AWn6xTPH8nMkljbjt9NHKRcSPSsi6z7jydtWZ00000mmrNNXTXJo57Gap0s/S4d9DLbeG+nK64LfHy2dx7rrS7vQg6sufsjrO7PSWduPxUKtB2qRceT3xl4MypYqrDJQpynfdJ9WCv+Z7Dq6ick1Lat9mk16BV5rk/FG3+xevTj/G5XA6jyk8+KrbXtcKP8Z5L5HTaP0Jh8P91SjF9t9af7ntNiOMfGK8nYsji48U16My1yW+3ckixQJKBXLFR4XfsUTxEn3LuOFbcpKO92/kqeI5LzZrJFiQH0/V3CU4YejNQipzo05TlZZpOUU3tPUNPRnVoUI9mjSXpBG3mPqZ8SPLfbIMXMnaAAAAAAAAAAAAEWydjLZByIykVykTtU3M4HWlf/rq96pv/hE7aUzitav/ACb86cH/ACvkeb5H8WnH7eMyLRIweJsg0YyllhYCFt5S4mzYqaKKsoyk7CwELEkjJkAkZBmKvs57APqdCVoxXKMV6IuUzUUyyMj6jzNlSJqRrxkTUiovTJFSZJMomDCMlQAAAAwyUYbK5MzJlcmcqjKRTOZKZTJkVGcjktavvoPnSS9JS+p1M2ctrZ8dJ84zXo19THn/AIO8e3i3BDMZueJskZImUBllTLStgRMGWYAAwLgZLcNtnBc5wXuii5fgNtal/wDSn/ciz2PoUZl0JGnBl8GfReZtxZZFmtCRdFnQvTJplMWWJlRamSTK0yaYEgYuC9oyRZkiyVYhIqkyyRVIiq5FMy2TKJs5FU2eVpbBRrq0tjjfLJb43PTma9RHOp34rqeHEYzCTou0ldPdJbn9GUqR2VeipJqSTT3p7bnPaQ0RKF5UryjxjvkvDmeXfF15jSa/bRTJJlEZFiZi7WlTJ3K2wMMi2GyDkBJsi5EHIvwuCq1fhj1e09kf+yyW+hU5G/oXDznVpzUXkjNSlJ7FZcuZ6OC0JTjZz+0l3/CvL6nt0adjfHD91nd/puQLoFNM2InqZLIotiVxLIlFkSxFcSaKixE0VomiiYMACTIyJMiwRVJlUi6SKpIiqZFUi+SK5Ig1pIqlE2ZRK5ROVakoFM6ZuygVygTpXP6S0TGpeUepPnwl4/U8GrTlTllmnF/z3rmdzKkamMwEakcso35PinzTMd8UvmOprpySkVuRu4/RtSjd/FT7Vt36ijC6Pq1fhjaPalsXlzPP+F76adxqSkXYXA1avwxtHtS2Ly5nvYPQlOFnL7SXOW5eCPUjRNs8P7c3f6ePg9C04WcvtJd/wrwR60KZcqZZGmbzMnpnb2rhAvhEzGBbGJ10hBF0CEYlsUVFkS1FUUWxKJosRBFiRUSRJEUiaKMgACZFkjDFRW0VyiXNEWiK12iDibEolbiFa8okHE2HEi4kGs4EXA2XEw4kVqumY6M2cpjIOhrOkuVyPQLkbbgYyjoanQodEbWQZB0NZUySpl+QkoDoUqmSUC1RJKJUVqBNQJqJYogQjAsUSSRJIowok1EJE0iowkSSCJIBYGQVAAFGLGGiRg5FbRFxLWjFgqhxIuJe4kGiKqymMpdlFgKMgyl1jFgKspFwLrCxBRlGUucTGUoryjKW2MqIFSiSUC1RM2CIKJlInYykBFIkkZSJJFGEjKMpGQCRkAqAAK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829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D0C456F-13D8-4C15-A813-E3A92AC42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50" y="1451521"/>
            <a:ext cx="3527299" cy="5296122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9DCABB-E8E1-4D2E-8EDF-AAD2F629F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1390318"/>
            <a:ext cx="3732448" cy="527904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575" y="485609"/>
            <a:ext cx="8229600" cy="1066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Efektywność energetyczna</a:t>
            </a:r>
          </a:p>
        </p:txBody>
      </p:sp>
      <p:sp>
        <p:nvSpPr>
          <p:cNvPr id="27655" name="AutoShape 7" descr="data:image/jpeg;base64,/9j/4AAQSkZJRgABAQAAAQABAAD/2wCEAAkGBw8PDw8ODw8QDQ8NDg0ODQ8PDxAOEA4PFBEWFxQRFBUYHCggGBolGxQUIjEhKCorLy4uFx8zODMsNygtLysBCgoKDg0OFBAQGywkHyYsLywsLCwsKywsLCwsLDAsLCwsLCwsLCwsLCwsLCwsLCwsLCwsLCwsLDEsLCwrLCwsLP/AABEIAN4A4wMBIgACEQEDEQH/xAAbAAEAAgMBAQAAAAAAAAAAAAAAAgMBBAYFB//EADwQAAIBAgIGCAMHBAIDAQAAAAABAgMRBBIFBiExQVETIlJhcYGRoTLB0SMzQmJykrGCssLxouE0Q3Mk/8QAGQEBAQEBAQEAAAAAAAAAAAAAAAEDAgQF/8QAIxEBAQEAAgICAgIDAAAAAAAAAAECAxEhMQRBElEyYRMUQv/aAAwDAQACEQMRAD8A+4gAAAAAAAAAAAAAAAAAAAAAAAAAAAAAAAAAAAAAAAAAAAAAAAAAAAAAI1JqKvJpJcWeXidNRWyCv3vYvQD1JzUVduyNOppKK3Jv2PFq49yd3t8yHTpgeytLLjD0lf5F9LSNOWy+V/m2e54GYi2B1gOf0fj3TajJ3g+HZ70e+nfbzAyAAAAAAAAAAAAAAAAAAAAAAAAAABhuyu9iW1mTS0zNxoVGuNo+rSYHgaW0k5uUm7U4Xsu7mcZpHT9VSap2hFcWrs6HGQzU5Lu/h3+Rxek6DuzlW9gtYqzlaWWa74pP1R1sU8sJ/hqRUoNbU+avzT2M+c4Wm8x9V1Wwcqmj8k1vnUlRb4cmu7NmKNKNQuUjWJ05BF1z39C181PK98Hbye75nPNnr6vb6v8AR/kB7QAKAAAAAAAAAAAAAAAAAAAAAAAABq6UoudGpFbXa6XNp3t7G0AOFuc/pTD3qZIRc5SklGMVdtvbZI+iaR0HGq3KnLoZve8ueLfPLdbfMlofQlLDXld1asvjqzSzPuS/Cu4nSud1b1LUbVcVZvfGity/W+PgdrGKSSSSSVkkrJLkjJGclFOT2JJt+CCONxqtVqLlUn/cym4qVM0pS7TcvV3Kq1RJEVsymdJoGg4Usz31Hm/p4fXzOe1fw8sTNycbUYfFLtS7K+Z2aQz58lAAdIAAAAAAAAAAAAAAAAAAADWx2Op0I56sssW7Lqyld8tiPDxOt9Nfd0pT75NQXzZxrkzn3VmbfTpTDdtr2JHC4nWjEz+FxpL8kbv1lc8nEYqpU21Kk6n6pNr0MdfJz9RpOK/b6BidOYWn8VaLfKHXf/E8nE64QX3VKUu+bUF6K5x1xcx18nd9eHU449vE6z4qe6UaS/JHb6u5oQ0nXU1U6WbmtzlJy8rPh3GlcxmMrvV9131I7/QmsEMRaE7U63L8M/0/T+SzWPF5KfRp9apv7orf6/U+exburb7q3iexVxMpWzyc3GKjmbu3Y9nDy3U6rHeZPSWYrwGHWJnKc5dFhqX3lRu1/wAse9njY3SXSS6Km9n4n2v+i91pOMYN9WC6sdyXN25vmTl5Znwucduix+sajFUcJHoqcVlU7bbflXDxe08/B6dxNLdVc12anXXvt9zyswzHlvJq3vtpMx2WC1vg7KtTcH2odaPpvXue7g9IUay+yqRn3J9ZeKe1HzC5mMrO62NbmtjRrn5Op78ubxz6fVwfPsFrFiaWzP0kezU63vv9z3sFrdRlZVYSpPmuvH22+x6M/Ixf6Z3jsdGCjC4unVV6c41FxytO3iuBebS9uAAAAAAAAAAAAABCtRjOLhOKlGStJPc0cLp/QcsO88Lzot7HvcO6X1O9IzipJxkk00009qafBmfJxTcdZ1cvlTZFs6DWPV90b1aKcqO+Ud7pfWP8HKYnSFGn8dSKa/Cnml6LafP1i5vVeiWVtNkXI8LE6yQX3cJT75PIvmzysTp2vP8AEqa5QVvd3YmKduuq1owV5SjBc5NRXuebiNP0I7m6j/ItnqzkKlVt3k3J85Nt+rIOodzjTt3GgNJzxFWXUUIU433uUnJu0du7n6FumtJtXpQfdN/I8rVOploVp8XNRXlFW/uEYSqTUYq7d0vm2enGes+GWr3WtWxMqKU4u0nK19j4PmbmG1h4VY/1Q+aZo6Z0Ji9s4uFWENqhTcsyXF2a6z8Dwqdcz5Md3y7zfD6Bh8bTqK8JqXNcV4rei7OfPlVttTs1ua2NHpYTTlWG9qrHlLZL931uY3H6dduwzEkzx8HpujOycuilynsXlLcepFnFnSrUySK0zotCaszrWqVr0qe9LdOa/wAV3/7LnF1eoWye3naKwVatNKimnHfUTcVDvcluPoWAw86dNQnUlWkt85Wv4Lu8blmGw0KUVCnFQityX897LT3cXF+DDW+wAGzgAAAAAAABicVJOLSaaaaaumnvTOY0tqpF3nh3le/o5fC/0vgdQDjeM7nlZqz0+W4nDzpycKkXCS3pq3+0Us+n47A0q8ctWCkuD3OPenwOQ0tqxUpXlSvWhvt/7Irw4+XoePk4NZ8zzG2eSVzrPK0joWlVu0uin2orY33rieu0RaMJenbgtJaNrUNso5oduO2Pny8zzJVT6bKJ4WlNWaVW8qf2M/yq8G++PDyNc7n2lji5VSuVUu0poyvhn9rB5eFSPWg/Ph4M1sBR6arCnmyKT60t+WKV2/RG8nfpxXU6p4pzhLDxhNvM6kp7MkVZWu79x0WHo5bwhvf3tTn+WPca+jsXhaFNUaUJwhxm7OU32pHo1K9OFPNFpprY1ufeb5nUZ1DEYhUo2Ts7eh860nVi69Rx2Jyvs5vf73PR1i01vhF3k/Y5lT9zjd7dZb6rE4VS3AaCxVazVNwi/wAVTqLyT2v0OjwGqMI2dacqj7MepH6v2MNazHcleBSm5NRScm9ySbb8j39E4HGRtll0MOzU2r9n+joMLgadJWpwjBdys34vibKiZa326kbmhsbGg1OdGOImrWbk4Ri+ajZ7fG50kNc1xw7XhUv/AInJQhdpJNt7ktrZ7WA1axFWzlHoY86myX7d/rYvHvk9ZTUz9vahrhR40qi8Mj+ZvYHT9OvJRp06z2pN5E4x8WnZFOB1Xw9PbO9eX59kf2r53PahBRSUUopbkkkl5HrxOT/qsr+P0kADZwAAAAAAAAAAAAAPK0roKjiLya6Op24rf+pcTg8Xh3TqTptpunKUXbjZ7z6g2fN9ZI2xdf8AWn6xTPH8nMkljbjt9NHKRcSPSsi6z7jydtWZ00000mmrNNXTXJo57Gap0s/S4d9DLbeG+nK64LfHy2dx7rrS7vQg6sufsjrO7PSWduPxUKtB2qRceT3xl4MypYqrDJQpynfdJ9WCv+Z7Dq6ick1Lat9mk16BV5rk/FG3+xevTj/G5XA6jyk8+KrbXtcKP8Z5L5HTaP0Jh8P91SjF9t9af7ntNiOMfGK8nYsji48U16My1yW+3ckixQJKBXLFR4XfsUTxEn3LuOFbcpKO92/kqeI5LzZrJFiQH0/V3CU4YejNQipzo05TlZZpOUU3tPUNPRnVoUI9mjSXpBG3mPqZ8SPLfbIMXMnaAAAAAAAAAAAAEWydjLZByIykVykTtU3M4HWlf/rq96pv/hE7aUzitav/ACb86cH/ACvkeb5H8WnH7eMyLRIweJsg0YyllhYCFt5S4mzYqaKKsoyk7CwELEkjJkAkZBmKvs57APqdCVoxXKMV6IuUzUUyyMj6jzNlSJqRrxkTUiovTJFSZJMomDCMlQAAAAwyUYbK5MzJlcmcqjKRTOZKZTJkVGcjktavvoPnSS9JS+p1M2ctrZ8dJ84zXo19THn/AIO8e3i3BDMZueJskZImUBllTLStgRMGWYAAwLgZLcNtnBc5wXuii5fgNtal/wDSn/ciz2PoUZl0JGnBl8GfReZtxZZFmtCRdFnQvTJplMWWJlRamSTK0yaYEgYuC9oyRZkiyVYhIqkyyRVIiq5FMy2TKJs5FU2eVpbBRrq0tjjfLJb43PTma9RHOp34rqeHEYzCTou0ldPdJbn9GUqR2VeipJqSTT3p7bnPaQ0RKF5UryjxjvkvDmeXfF15jSa/bRTJJlEZFiZi7WlTJ3K2wMMi2GyDkBJsi5EHIvwuCq1fhj1e09kf+yyW+hU5G/oXDznVpzUXkjNSlJ7FZcuZ6OC0JTjZz+0l3/CvL6nt0adjfHD91nd/puQLoFNM2InqZLIotiVxLIlFkSxFcSaKixE0VomiiYMACTIyJMiwRVJlUi6SKpIiqZFUi+SK5Ig1pIqlE2ZRK5ROVakoFM6ZuygVygTpXP6S0TGpeUepPnwl4/U8GrTlTllmnF/z3rmdzKkamMwEakcso35PinzTMd8UvmOprpySkVuRu4/RtSjd/FT7Vt36ijC6Pq1fhjaPalsXlzPP+F76adxqSkXYXA1avwxtHtS2Ly5nvYPQlOFnL7SXOW5eCPUjRNs8P7c3f6ePg9C04WcvtJd/wrwR60KZcqZZGmbzMnpnb2rhAvhEzGBbGJ10hBF0CEYlsUVFkS1FUUWxKJosRBFiRUSRJEUiaKMgACZFkjDFRW0VyiXNEWiK12iDibEolbiFa8okHE2HEi4kGs4EXA2XEw4kVqumY6M2cpjIOhrOkuVyPQLkbbgYyjoanQodEbWQZB0NZUySpl+QkoDoUqmSUC1RJKJUVqBNQJqJYogQjAsUSSRJIowok1EJE0iowkSSCJIBYGQVAAFGLGGiRg5FbRFxLWjFgqhxIuJe4kGiKqymMpdlFgKMgyl1jFgKspFwLrCxBRlGUucTGUoryjKW2MqIFSiSUC1RM2CIKJlInYykBFIkkZSJJFGEjKMpGQCRkAqAAK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829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7" name="AutoShape 9" descr="data:image/jpeg;base64,/9j/4AAQSkZJRgABAQAAAQABAAD/2wCEAAkGBw8PDw8ODw8QDQ8NDg0ODQ8PDxAOEA4PFBEWFxQRFBUYHCggGBolGxQUIjEhKCorLy4uFx8zODMsNygtLysBCgoKDg0OFBAQGywkHyYsLywsLCwsKywsLCwsLDAsLCwsLCwsLCwsLCwsLCwsLCwsLCwsLCwsLDEsLCwrLCwsLP/AABEIAN4A4wMBIgACEQEDEQH/xAAbAAEAAgMBAQAAAAAAAAAAAAAAAgMBBAYFB//EADwQAAIBAgIGCAMHBAIDAQAAAAABAgMRBBIFBiExQVETIlJhcYGRoTLB0SMzQmJykrGCssLxouE0Q3Mk/8QAGQEBAQEBAQEAAAAAAAAAAAAAAAEDAgQF/8QAIxEBAQEAAgICAgIDAAAAAAAAAAECAxEhMQRBElEyYRMUQv/aAAwDAQACEQMRAD8A+4gAAAAAAAAAAAAAAAAAAAAAAAAAAAAAAAAAAAAAAAAAAAAAAAAAAAAAI1JqKvJpJcWeXidNRWyCv3vYvQD1JzUVduyNOppKK3Jv2PFq49yd3t8yHTpgeytLLjD0lf5F9LSNOWy+V/m2e54GYi2B1gOf0fj3TajJ3g+HZ70e+nfbzAyAAAAAAAAAAAAAAAAAAAAAAAAAABhuyu9iW1mTS0zNxoVGuNo+rSYHgaW0k5uUm7U4Xsu7mcZpHT9VSap2hFcWrs6HGQzU5Lu/h3+Rxek6DuzlW9gtYqzlaWWa74pP1R1sU8sJ/hqRUoNbU+avzT2M+c4Wm8x9V1Wwcqmj8k1vnUlRb4cmu7NmKNKNQuUjWJ05BF1z39C181PK98Hbye75nPNnr6vb6v8AR/kB7QAKAAAAAAAAAAAAAAAAAAAAAAAABq6UoudGpFbXa6XNp3t7G0AOFuc/pTD3qZIRc5SklGMVdtvbZI+iaR0HGq3KnLoZve8ueLfPLdbfMlofQlLDXld1asvjqzSzPuS/Cu4nSud1b1LUbVcVZvfGity/W+PgdrGKSSSSSVkkrJLkjJGclFOT2JJt+CCONxqtVqLlUn/cym4qVM0pS7TcvV3Kq1RJEVsymdJoGg4Usz31Hm/p4fXzOe1fw8sTNycbUYfFLtS7K+Z2aQz58lAAdIAAAAAAAAAAAAAAAAAAADWx2Op0I56sssW7Lqyld8tiPDxOt9Nfd0pT75NQXzZxrkzn3VmbfTpTDdtr2JHC4nWjEz+FxpL8kbv1lc8nEYqpU21Kk6n6pNr0MdfJz9RpOK/b6BidOYWn8VaLfKHXf/E8nE64QX3VKUu+bUF6K5x1xcx18nd9eHU449vE6z4qe6UaS/JHb6u5oQ0nXU1U6WbmtzlJy8rPh3GlcxmMrvV9131I7/QmsEMRaE7U63L8M/0/T+SzWPF5KfRp9apv7orf6/U+exburb7q3iexVxMpWzyc3GKjmbu3Y9nDy3U6rHeZPSWYrwGHWJnKc5dFhqX3lRu1/wAse9njY3SXSS6Km9n4n2v+i91pOMYN9WC6sdyXN25vmTl5Znwucduix+sajFUcJHoqcVlU7bbflXDxe08/B6dxNLdVc12anXXvt9zyswzHlvJq3vtpMx2WC1vg7KtTcH2odaPpvXue7g9IUay+yqRn3J9ZeKe1HzC5mMrO62NbmtjRrn5Op78ubxz6fVwfPsFrFiaWzP0kezU63vv9z3sFrdRlZVYSpPmuvH22+x6M/Ixf6Z3jsdGCjC4unVV6c41FxytO3iuBebS9uAAAAAAAAAAAAABCtRjOLhOKlGStJPc0cLp/QcsO88Lzot7HvcO6X1O9IzipJxkk00009qafBmfJxTcdZ1cvlTZFs6DWPV90b1aKcqO+Ud7pfWP8HKYnSFGn8dSKa/Cnml6LafP1i5vVeiWVtNkXI8LE6yQX3cJT75PIvmzysTp2vP8AEqa5QVvd3YmKduuq1owV5SjBc5NRXuebiNP0I7m6j/ItnqzkKlVt3k3J85Nt+rIOodzjTt3GgNJzxFWXUUIU433uUnJu0du7n6FumtJtXpQfdN/I8rVOploVp8XNRXlFW/uEYSqTUYq7d0vm2enGes+GWr3WtWxMqKU4u0nK19j4PmbmG1h4VY/1Q+aZo6Z0Ji9s4uFWENqhTcsyXF2a6z8Dwqdcz5Md3y7zfD6Bh8bTqK8JqXNcV4rei7OfPlVttTs1ua2NHpYTTlWG9qrHlLZL931uY3H6dduwzEkzx8HpujOycuilynsXlLcepFnFnSrUySK0zotCaszrWqVr0qe9LdOa/wAV3/7LnF1eoWye3naKwVatNKimnHfUTcVDvcluPoWAw86dNQnUlWkt85Wv4Lu8blmGw0KUVCnFQityX897LT3cXF+DDW+wAGzgAAAAAAABicVJOLSaaaaaumnvTOY0tqpF3nh3le/o5fC/0vgdQDjeM7nlZqz0+W4nDzpycKkXCS3pq3+0Us+n47A0q8ctWCkuD3OPenwOQ0tqxUpXlSvWhvt/7Irw4+XoePk4NZ8zzG2eSVzrPK0joWlVu0uin2orY33rieu0RaMJenbgtJaNrUNso5oduO2Pny8zzJVT6bKJ4WlNWaVW8qf2M/yq8G++PDyNc7n2lji5VSuVUu0poyvhn9rB5eFSPWg/Ph4M1sBR6arCnmyKT60t+WKV2/RG8nfpxXU6p4pzhLDxhNvM6kp7MkVZWu79x0WHo5bwhvf3tTn+WPca+jsXhaFNUaUJwhxm7OU32pHo1K9OFPNFpprY1ufeb5nUZ1DEYhUo2Ts7eh860nVi69Rx2Jyvs5vf73PR1i01vhF3k/Y5lT9zjd7dZb6rE4VS3AaCxVazVNwi/wAVTqLyT2v0OjwGqMI2dacqj7MepH6v2MNazHcleBSm5NRScm9ySbb8j39E4HGRtll0MOzU2r9n+joMLgadJWpwjBdys34vibKiZa326kbmhsbGg1OdGOImrWbk4Ri+ajZ7fG50kNc1xw7XhUv/AInJQhdpJNt7ktrZ7WA1axFWzlHoY86myX7d/rYvHvk9ZTUz9vahrhR40qi8Mj+ZvYHT9OvJRp06z2pN5E4x8WnZFOB1Xw9PbO9eX59kf2r53PahBRSUUopbkkkl5HrxOT/qsr+P0kADZwAAAAAAAAAAAAAPK0roKjiLya6Op24rf+pcTg8Xh3TqTptpunKUXbjZ7z6g2fN9ZI2xdf8AWn6xTPH8nMkljbjt9NHKRcSPSsi6z7jydtWZ00000mmrNNXTXJo57Gap0s/S4d9DLbeG+nK64LfHy2dx7rrS7vQg6sufsjrO7PSWduPxUKtB2qRceT3xl4MypYqrDJQpynfdJ9WCv+Z7Dq6ick1Lat9mk16BV5rk/FG3+xevTj/G5XA6jyk8+KrbXtcKP8Z5L5HTaP0Jh8P91SjF9t9af7ntNiOMfGK8nYsji48U16My1yW+3ckixQJKBXLFR4XfsUTxEn3LuOFbcpKO92/kqeI5LzZrJFiQH0/V3CU4YejNQipzo05TlZZpOUU3tPUNPRnVoUI9mjSXpBG3mPqZ8SPLfbIMXMnaAAAAAAAAAAAAEWydjLZByIykVykTtU3M4HWlf/rq96pv/hE7aUzitav/ACb86cH/ACvkeb5H8WnH7eMyLRIweJsg0YyllhYCFt5S4mzYqaKKsoyk7CwELEkjJkAkZBmKvs57APqdCVoxXKMV6IuUzUUyyMj6jzNlSJqRrxkTUiovTJFSZJMomDCMlQAAAAwyUYbK5MzJlcmcqjKRTOZKZTJkVGcjktavvoPnSS9JS+p1M2ctrZ8dJ84zXo19THn/AIO8e3i3BDMZueJskZImUBllTLStgRMGWYAAwLgZLcNtnBc5wXuii5fgNtal/wDSn/ciz2PoUZl0JGnBl8GfReZtxZZFmtCRdFnQvTJplMWWJlRamSTK0yaYEgYuC9oyRZkiyVYhIqkyyRVIiq5FMy2TKJs5FU2eVpbBRrq0tjjfLJb43PTma9RHOp34rqeHEYzCTou0ldPdJbn9GUqR2VeipJqSTT3p7bnPaQ0RKF5UryjxjvkvDmeXfF15jSa/bRTJJlEZFiZi7WlTJ3K2wMMi2GyDkBJsi5EHIvwuCq1fhj1e09kf+yyW+hU5G/oXDznVpzUXkjNSlJ7FZcuZ6OC0JTjZz+0l3/CvL6nt0adjfHD91nd/puQLoFNM2InqZLIotiVxLIlFkSxFcSaKixE0VomiiYMACTIyJMiwRVJlUi6SKpIiqZFUi+SK5Ig1pIqlE2ZRK5ROVakoFM6ZuygVygTpXP6S0TGpeUepPnwl4/U8GrTlTllmnF/z3rmdzKkamMwEakcso35PinzTMd8UvmOprpySkVuRu4/RtSjd/FT7Vt36ijC6Pq1fhjaPalsXlzPP+F76adxqSkXYXA1avwxtHtS2Ly5nvYPQlOFnL7SXOW5eCPUjRNs8P7c3f6ePg9C04WcvtJd/wrwR60KZcqZZGmbzMnpnb2rhAvhEzGBbGJ10hBF0CEYlsUVFkS1FUUWxKJosRBFiRUSRJEUiaKMgACZFkjDFRW0VyiXNEWiK12iDibEolbiFa8okHE2HEi4kGs4EXA2XEw4kVqumY6M2cpjIOhrOkuVyPQLkbbgYyjoanQodEbWQZB0NZUySpl+QkoDoUqmSUC1RJKJUVqBNQJqJYogQjAsUSSRJIowok1EJE0iowkSSCJIBYGQVAAFGLGGiRg5FbRFxLWjFgqhxIuJe4kGiKqymMpdlFgKMgyl1jFgKspFwLrCxBRlGUucTGUoryjKW2MqIFSiSUC1RM2CIKJlInYykBFIkkZSJJFGEjKMpGQCRkAqAAK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829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D510E80-4766-4657-A0DB-A049D1EFB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24790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59FAE5A-9A9D-4AE8-BE43-4E4E6E138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8" y="4241123"/>
            <a:ext cx="224790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B6DB205-1721-45D6-AE3F-93CE4AC26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9"/>
          <a:stretch/>
        </p:blipFill>
        <p:spPr>
          <a:xfrm>
            <a:off x="3419872" y="1853342"/>
            <a:ext cx="5251916" cy="462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645140"/>
      </p:ext>
    </p:extLst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20507"/>
            <a:ext cx="8229600" cy="1066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Racjonalne użytkowanie energii</a:t>
            </a:r>
          </a:p>
        </p:txBody>
      </p:sp>
      <p:sp>
        <p:nvSpPr>
          <p:cNvPr id="27655" name="AutoShape 7" descr="data:image/jpeg;base64,/9j/4AAQSkZJRgABAQAAAQABAAD/2wCEAAkGBw8PDw8ODw8QDQ8NDg0ODQ8PDxAOEA4PFBEWFxQRFBUYHCggGBolGxQUIjEhKCorLy4uFx8zODMsNygtLysBCgoKDg0OFBAQGywkHyYsLywsLCwsKywsLCwsLDAsLCwsLCwsLCwsLCwsLCwsLCwsLCwsLCwsLDEsLCwrLCwsLP/AABEIAN4A4wMBIgACEQEDEQH/xAAbAAEAAgMBAQAAAAAAAAAAAAAAAgMBBAYFB//EADwQAAIBAgIGCAMHBAIDAQAAAAABAgMRBBIFBiExQVETIlJhcYGRoTLB0SMzQmJykrGCssLxouE0Q3Mk/8QAGQEBAQEBAQEAAAAAAAAAAAAAAAEDAgQF/8QAIxEBAQEAAgICAgIDAAAAAAAAAAECAxEhMQRBElEyYRMUQv/aAAwDAQACEQMRAD8A+4gAAAAAAAAAAAAAAAAAAAAAAAAAAAAAAAAAAAAAAAAAAAAAAAAAAAAAI1JqKvJpJcWeXidNRWyCv3vYvQD1JzUVduyNOppKK3Jv2PFq49yd3t8yHTpgeytLLjD0lf5F9LSNOWy+V/m2e54GYi2B1gOf0fj3TajJ3g+HZ70e+nfbzAyAAAAAAAAAAAAAAAAAAAAAAAAAABhuyu9iW1mTS0zNxoVGuNo+rSYHgaW0k5uUm7U4Xsu7mcZpHT9VSap2hFcWrs6HGQzU5Lu/h3+Rxek6DuzlW9gtYqzlaWWa74pP1R1sU8sJ/hqRUoNbU+avzT2M+c4Wm8x9V1Wwcqmj8k1vnUlRb4cmu7NmKNKNQuUjWJ05BF1z39C181PK98Hbye75nPNnr6vb6v8AR/kB7QAKAAAAAAAAAAAAAAAAAAAAAAAABq6UoudGpFbXa6XNp3t7G0AOFuc/pTD3qZIRc5SklGMVdtvbZI+iaR0HGq3KnLoZve8ueLfPLdbfMlofQlLDXld1asvjqzSzPuS/Cu4nSud1b1LUbVcVZvfGity/W+PgdrGKSSSSSVkkrJLkjJGclFOT2JJt+CCONxqtVqLlUn/cym4qVM0pS7TcvV3Kq1RJEVsymdJoGg4Usz31Hm/p4fXzOe1fw8sTNycbUYfFLtS7K+Z2aQz58lAAdIAAAAAAAAAAAAAAAAAAADWx2Op0I56sssW7Lqyld8tiPDxOt9Nfd0pT75NQXzZxrkzn3VmbfTpTDdtr2JHC4nWjEz+FxpL8kbv1lc8nEYqpU21Kk6n6pNr0MdfJz9RpOK/b6BidOYWn8VaLfKHXf/E8nE64QX3VKUu+bUF6K5x1xcx18nd9eHU449vE6z4qe6UaS/JHb6u5oQ0nXU1U6WbmtzlJy8rPh3GlcxmMrvV9131I7/QmsEMRaE7U63L8M/0/T+SzWPF5KfRp9apv7orf6/U+exburb7q3iexVxMpWzyc3GKjmbu3Y9nDy3U6rHeZPSWYrwGHWJnKc5dFhqX3lRu1/wAse9njY3SXSS6Km9n4n2v+i91pOMYN9WC6sdyXN25vmTl5Znwucduix+sajFUcJHoqcVlU7bbflXDxe08/B6dxNLdVc12anXXvt9zyswzHlvJq3vtpMx2WC1vg7KtTcH2odaPpvXue7g9IUay+yqRn3J9ZeKe1HzC5mMrO62NbmtjRrn5Op78ubxz6fVwfPsFrFiaWzP0kezU63vv9z3sFrdRlZVYSpPmuvH22+x6M/Ixf6Z3jsdGCjC4unVV6c41FxytO3iuBebS9uAAAAAAAAAAAAABCtRjOLhOKlGStJPc0cLp/QcsO88Lzot7HvcO6X1O9IzipJxkk00009qafBmfJxTcdZ1cvlTZFs6DWPV90b1aKcqO+Ud7pfWP8HKYnSFGn8dSKa/Cnml6LafP1i5vVeiWVtNkXI8LE6yQX3cJT75PIvmzysTp2vP8AEqa5QVvd3YmKduuq1owV5SjBc5NRXuebiNP0I7m6j/ItnqzkKlVt3k3J85Nt+rIOodzjTt3GgNJzxFWXUUIU433uUnJu0du7n6FumtJtXpQfdN/I8rVOploVp8XNRXlFW/uEYSqTUYq7d0vm2enGes+GWr3WtWxMqKU4u0nK19j4PmbmG1h4VY/1Q+aZo6Z0Ji9s4uFWENqhTcsyXF2a6z8Dwqdcz5Md3y7zfD6Bh8bTqK8JqXNcV4rei7OfPlVttTs1ua2NHpYTTlWG9qrHlLZL931uY3H6dduwzEkzx8HpujOycuilynsXlLcepFnFnSrUySK0zotCaszrWqVr0qe9LdOa/wAV3/7LnF1eoWye3naKwVatNKimnHfUTcVDvcluPoWAw86dNQnUlWkt85Wv4Lu8blmGw0KUVCnFQityX897LT3cXF+DDW+wAGzgAAAAAAABicVJOLSaaaaaumnvTOY0tqpF3nh3le/o5fC/0vgdQDjeM7nlZqz0+W4nDzpycKkXCS3pq3+0Us+n47A0q8ctWCkuD3OPenwOQ0tqxUpXlSvWhvt/7Irw4+XoePk4NZ8zzG2eSVzrPK0joWlVu0uin2orY33rieu0RaMJenbgtJaNrUNso5oduO2Pny8zzJVT6bKJ4WlNWaVW8qf2M/yq8G++PDyNc7n2lji5VSuVUu0poyvhn9rB5eFSPWg/Ph4M1sBR6arCnmyKT60t+WKV2/RG8nfpxXU6p4pzhLDxhNvM6kp7MkVZWu79x0WHo5bwhvf3tTn+WPca+jsXhaFNUaUJwhxm7OU32pHo1K9OFPNFpprY1ufeb5nUZ1DEYhUo2Ts7eh860nVi69Rx2Jyvs5vf73PR1i01vhF3k/Y5lT9zjd7dZb6rE4VS3AaCxVazVNwi/wAVTqLyT2v0OjwGqMI2dacqj7MepH6v2MNazHcleBSm5NRScm9ySbb8j39E4HGRtll0MOzU2r9n+joMLgadJWpwjBdys34vibKiZa326kbmhsbGg1OdGOImrWbk4Ri+ajZ7fG50kNc1xw7XhUv/AInJQhdpJNt7ktrZ7WA1axFWzlHoY86myX7d/rYvHvk9ZTUz9vahrhR40qi8Mj+ZvYHT9OvJRp06z2pN5E4x8WnZFOB1Xw9PbO9eX59kf2r53PahBRSUUopbkkkl5HrxOT/qsr+P0kADZwAAAAAAAAAAAAAPK0roKjiLya6Op24rf+pcTg8Xh3TqTptpunKUXbjZ7z6g2fN9ZI2xdf8AWn6xTPH8nMkljbjt9NHKRcSPSsi6z7jydtWZ00000mmrNNXTXJo57Gap0s/S4d9DLbeG+nK64LfHy2dx7rrS7vQg6sufsjrO7PSWduPxUKtB2qRceT3xl4MypYqrDJQpynfdJ9WCv+Z7Dq6ick1Lat9mk16BV5rk/FG3+xevTj/G5XA6jyk8+KrbXtcKP8Z5L5HTaP0Jh8P91SjF9t9af7ntNiOMfGK8nYsji48U16My1yW+3ckixQJKBXLFR4XfsUTxEn3LuOFbcpKO92/kqeI5LzZrJFiQH0/V3CU4YejNQipzo05TlZZpOUU3tPUNPRnVoUI9mjSXpBG3mPqZ8SPLfbIMXMnaAAAAAAAAAAAAEWydjLZByIykVykTtU3M4HWlf/rq96pv/hE7aUzitav/ACb86cH/ACvkeb5H8WnH7eMyLRIweJsg0YyllhYCFt5S4mzYqaKKsoyk7CwELEkjJkAkZBmKvs57APqdCVoxXKMV6IuUzUUyyMj6jzNlSJqRrxkTUiovTJFSZJMomDCMlQAAAAwyUYbK5MzJlcmcqjKRTOZKZTJkVGcjktavvoPnSS9JS+p1M2ctrZ8dJ84zXo19THn/AIO8e3i3BDMZueJskZImUBllTLStgRMGWYAAwLgZLcNtnBc5wXuii5fgNtal/wDSn/ciz2PoUZl0JGnBl8GfReZtxZZFmtCRdFnQvTJplMWWJlRamSTK0yaYEgYuC9oyRZkiyVYhIqkyyRVIiq5FMy2TKJs5FU2eVpbBRrq0tjjfLJb43PTma9RHOp34rqeHEYzCTou0ldPdJbn9GUqR2VeipJqSTT3p7bnPaQ0RKF5UryjxjvkvDmeXfF15jSa/bRTJJlEZFiZi7WlTJ3K2wMMi2GyDkBJsi5EHIvwuCq1fhj1e09kf+yyW+hU5G/oXDznVpzUXkjNSlJ7FZcuZ6OC0JTjZz+0l3/CvL6nt0adjfHD91nd/puQLoFNM2InqZLIotiVxLIlFkSxFcSaKixE0VomiiYMACTIyJMiwRVJlUi6SKpIiqZFUi+SK5Ig1pIqlE2ZRK5ROVakoFM6ZuygVygTpXP6S0TGpeUepPnwl4/U8GrTlTllmnF/z3rmdzKkamMwEakcso35PinzTMd8UvmOprpySkVuRu4/RtSjd/FT7Vt36ijC6Pq1fhjaPalsXlzPP+F76adxqSkXYXA1avwxtHtS2Ly5nvYPQlOFnL7SXOW5eCPUjRNs8P7c3f6ePg9C04WcvtJd/wrwR60KZcqZZGmbzMnpnb2rhAvhEzGBbGJ10hBF0CEYlsUVFkS1FUUWxKJosRBFiRUSRJEUiaKMgACZFkjDFRW0VyiXNEWiK12iDibEolbiFa8okHE2HEi4kGs4EXA2XEw4kVqumY6M2cpjIOhrOkuVyPQLkbbgYyjoanQodEbWQZB0NZUySpl+QkoDoUqmSUC1RJKJUVqBNQJqJYogQjAsUSSRJIowok1EJE0iowkSSCJIBYGQVAAFGLGGiRg5FbRFxLWjFgqhxIuJe4kGiKqymMpdlFgKMgyl1jFgKspFwLrCxBRlGUucTGUoryjKW2MqIFSiSUC1RM2CIKJlInYykBFIkkZSJJFGEjKMpGQCRkAqAAK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829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7" name="AutoShape 9" descr="data:image/jpeg;base64,/9j/4AAQSkZJRgABAQAAAQABAAD/2wCEAAkGBw8PDw8ODw8QDQ8NDg0ODQ8PDxAOEA4PFBEWFxQRFBUYHCggGBolGxQUIjEhKCorLy4uFx8zODMsNygtLysBCgoKDg0OFBAQGywkHyYsLywsLCwsKywsLCwsLDAsLCwsLCwsLCwsLCwsLCwsLCwsLCwsLCwsLDEsLCwrLCwsLP/AABEIAN4A4wMBIgACEQEDEQH/xAAbAAEAAgMBAQAAAAAAAAAAAAAAAgMBBAYFB//EADwQAAIBAgIGCAMHBAIDAQAAAAABAgMRBBIFBiExQVETIlJhcYGRoTLB0SMzQmJykrGCssLxouE0Q3Mk/8QAGQEBAQEBAQEAAAAAAAAAAAAAAAEDAgQF/8QAIxEBAQEAAgICAgIDAAAAAAAAAAECAxEhMQRBElEyYRMUQv/aAAwDAQACEQMRAD8A+4gAAAAAAAAAAAAAAAAAAAAAAAAAAAAAAAAAAAAAAAAAAAAAAAAAAAAAI1JqKvJpJcWeXidNRWyCv3vYvQD1JzUVduyNOppKK3Jv2PFq49yd3t8yHTpgeytLLjD0lf5F9LSNOWy+V/m2e54GYi2B1gOf0fj3TajJ3g+HZ70e+nfbzAyAAAAAAAAAAAAAAAAAAAAAAAAAABhuyu9iW1mTS0zNxoVGuNo+rSYHgaW0k5uUm7U4Xsu7mcZpHT9VSap2hFcWrs6HGQzU5Lu/h3+Rxek6DuzlW9gtYqzlaWWa74pP1R1sU8sJ/hqRUoNbU+avzT2M+c4Wm8x9V1Wwcqmj8k1vnUlRb4cmu7NmKNKNQuUjWJ05BF1z39C181PK98Hbye75nPNnr6vb6v8AR/kB7QAKAAAAAAAAAAAAAAAAAAAAAAAABq6UoudGpFbXa6XNp3t7G0AOFuc/pTD3qZIRc5SklGMVdtvbZI+iaR0HGq3KnLoZve8ueLfPLdbfMlofQlLDXld1asvjqzSzPuS/Cu4nSud1b1LUbVcVZvfGity/W+PgdrGKSSSSSVkkrJLkjJGclFOT2JJt+CCONxqtVqLlUn/cym4qVM0pS7TcvV3Kq1RJEVsymdJoGg4Usz31Hm/p4fXzOe1fw8sTNycbUYfFLtS7K+Z2aQz58lAAdIAAAAAAAAAAAAAAAAAAADWx2Op0I56sssW7Lqyld8tiPDxOt9Nfd0pT75NQXzZxrkzn3VmbfTpTDdtr2JHC4nWjEz+FxpL8kbv1lc8nEYqpU21Kk6n6pNr0MdfJz9RpOK/b6BidOYWn8VaLfKHXf/E8nE64QX3VKUu+bUF6K5x1xcx18nd9eHU449vE6z4qe6UaS/JHb6u5oQ0nXU1U6WbmtzlJy8rPh3GlcxmMrvV9131I7/QmsEMRaE7U63L8M/0/T+SzWPF5KfRp9apv7orf6/U+exburb7q3iexVxMpWzyc3GKjmbu3Y9nDy3U6rHeZPSWYrwGHWJnKc5dFhqX3lRu1/wAse9njY3SXSS6Km9n4n2v+i91pOMYN9WC6sdyXN25vmTl5Znwucduix+sajFUcJHoqcVlU7bbflXDxe08/B6dxNLdVc12anXXvt9zyswzHlvJq3vtpMx2WC1vg7KtTcH2odaPpvXue7g9IUay+yqRn3J9ZeKe1HzC5mMrO62NbmtjRrn5Op78ubxz6fVwfPsFrFiaWzP0kezU63vv9z3sFrdRlZVYSpPmuvH22+x6M/Ixf6Z3jsdGCjC4unVV6c41FxytO3iuBebS9uAAAAAAAAAAAAABCtRjOLhOKlGStJPc0cLp/QcsO88Lzot7HvcO6X1O9IzipJxkk00009qafBmfJxTcdZ1cvlTZFs6DWPV90b1aKcqO+Ud7pfWP8HKYnSFGn8dSKa/Cnml6LafP1i5vVeiWVtNkXI8LE6yQX3cJT75PIvmzysTp2vP8AEqa5QVvd3YmKduuq1owV5SjBc5NRXuebiNP0I7m6j/ItnqzkKlVt3k3J85Nt+rIOodzjTt3GgNJzxFWXUUIU433uUnJu0du7n6FumtJtXpQfdN/I8rVOploVp8XNRXlFW/uEYSqTUYq7d0vm2enGes+GWr3WtWxMqKU4u0nK19j4PmbmG1h4VY/1Q+aZo6Z0Ji9s4uFWENqhTcsyXF2a6z8Dwqdcz5Md3y7zfD6Bh8bTqK8JqXNcV4rei7OfPlVttTs1ua2NHpYTTlWG9qrHlLZL931uY3H6dduwzEkzx8HpujOycuilynsXlLcepFnFnSrUySK0zotCaszrWqVr0qe9LdOa/wAV3/7LnF1eoWye3naKwVatNKimnHfUTcVDvcluPoWAw86dNQnUlWkt85Wv4Lu8blmGw0KUVCnFQityX897LT3cXF+DDW+wAGzgAAAAAAABicVJOLSaaaaaumnvTOY0tqpF3nh3le/o5fC/0vgdQDjeM7nlZqz0+W4nDzpycKkXCS3pq3+0Us+n47A0q8ctWCkuD3OPenwOQ0tqxUpXlSvWhvt/7Irw4+XoePk4NZ8zzG2eSVzrPK0joWlVu0uin2orY33rieu0RaMJenbgtJaNrUNso5oduO2Pny8zzJVT6bKJ4WlNWaVW8qf2M/yq8G++PDyNc7n2lji5VSuVUu0poyvhn9rB5eFSPWg/Ph4M1sBR6arCnmyKT60t+WKV2/RG8nfpxXU6p4pzhLDxhNvM6kp7MkVZWu79x0WHo5bwhvf3tTn+WPca+jsXhaFNUaUJwhxm7OU32pHo1K9OFPNFpprY1ufeb5nUZ1DEYhUo2Ts7eh860nVi69Rx2Jyvs5vf73PR1i01vhF3k/Y5lT9zjd7dZb6rE4VS3AaCxVazVNwi/wAVTqLyT2v0OjwGqMI2dacqj7MepH6v2MNazHcleBSm5NRScm9ySbb8j39E4HGRtll0MOzU2r9n+joMLgadJWpwjBdys34vibKiZa326kbmhsbGg1OdGOImrWbk4Ri+ajZ7fG50kNc1xw7XhUv/AInJQhdpJNt7ktrZ7WA1axFWzlHoY86myX7d/rYvHvk9ZTUz9vahrhR40qi8Mj+ZvYHT9OvJRp06z2pN5E4x8WnZFOB1Xw9PbO9eX59kf2r53PahBRSUUopbkkkl5HrxOT/qsr+P0kADZwAAAAAAAAAAAAAPK0roKjiLya6Op24rf+pcTg8Xh3TqTptpunKUXbjZ7z6g2fN9ZI2xdf8AWn6xTPH8nMkljbjt9NHKRcSPSsi6z7jydtWZ00000mmrNNXTXJo57Gap0s/S4d9DLbeG+nK64LfHy2dx7rrS7vQg6sufsjrO7PSWduPxUKtB2qRceT3xl4MypYqrDJQpynfdJ9WCv+Z7Dq6ick1Lat9mk16BV5rk/FG3+xevTj/G5XA6jyk8+KrbXtcKP8Z5L5HTaP0Jh8P91SjF9t9af7ntNiOMfGK8nYsji48U16My1yW+3ckixQJKBXLFR4XfsUTxEn3LuOFbcpKO92/kqeI5LzZrJFiQH0/V3CU4YejNQipzo05TlZZpOUU3tPUNPRnVoUI9mjSXpBG3mPqZ8SPLfbIMXMnaAAAAAAAAAAAAEWydjLZByIykVykTtU3M4HWlf/rq96pv/hE7aUzitav/ACb86cH/ACvkeb5H8WnH7eMyLRIweJsg0YyllhYCFt5S4mzYqaKKsoyk7CwELEkjJkAkZBmKvs57APqdCVoxXKMV6IuUzUUyyMj6jzNlSJqRrxkTUiovTJFSZJMomDCMlQAAAAwyUYbK5MzJlcmcqjKRTOZKZTJkVGcjktavvoPnSS9JS+p1M2ctrZ8dJ84zXo19THn/AIO8e3i3BDMZueJskZImUBllTLStgRMGWYAAwLgZLcNtnBc5wXuii5fgNtal/wDSn/ciz2PoUZl0JGnBl8GfReZtxZZFmtCRdFnQvTJplMWWJlRamSTK0yaYEgYuC9oyRZkiyVYhIqkyyRVIiq5FMy2TKJs5FU2eVpbBRrq0tjjfLJb43PTma9RHOp34rqeHEYzCTou0ldPdJbn9GUqR2VeipJqSTT3p7bnPaQ0RKF5UryjxjvkvDmeXfF15jSa/bRTJJlEZFiZi7WlTJ3K2wMMi2GyDkBJsi5EHIvwuCq1fhj1e09kf+yyW+hU5G/oXDznVpzUXkjNSlJ7FZcuZ6OC0JTjZz+0l3/CvL6nt0adjfHD91nd/puQLoFNM2InqZLIotiVxLIlFkSxFcSaKixE0VomiiYMACTIyJMiwRVJlUi6SKpIiqZFUi+SK5Ig1pIqlE2ZRK5ROVakoFM6ZuygVygTpXP6S0TGpeUepPnwl4/U8GrTlTllmnF/z3rmdzKkamMwEakcso35PinzTMd8UvmOprpySkVuRu4/RtSjd/FT7Vt36ijC6Pq1fhjaPalsXlzPP+F76adxqSkXYXA1avwxtHtS2Ly5nvYPQlOFnL7SXOW5eCPUjRNs8P7c3f6ePg9C04WcvtJd/wrwR60KZcqZZGmbzMnpnb2rhAvhEzGBbGJ10hBF0CEYlsUVFkS1FUUWxKJosRBFiRUSRJEUiaKMgACZFkjDFRW0VyiXNEWiK12iDibEolbiFa8okHE2HEi4kGs4EXA2XEw4kVqumY6M2cpjIOhrOkuVyPQLkbbgYyjoanQodEbWQZB0NZUySpl+QkoDoUqmSUC1RJKJUVqBNQJqJYogQjAsUSSRJIowok1EJE0iowkSSCJIBYGQVAAFGLGGiRg5FbRFxLWjFgqhxIuJe4kGiKqymMpdlFgKMgyl1jFgKspFwLrCxBRlGUucTGUoryjKW2MqIFSiSUC1RM2CIKJlInYykBFIkkZSJJFGEjKMpGQCRkAqAAK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829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D9C3D2-D348-41DC-A6F6-36DA9918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22438"/>
            <a:ext cx="8229600" cy="106680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4348833"/>
      </p:ext>
    </p:extLst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24392EE-937B-4CC4-A2B3-61813400F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74811"/>
            <a:ext cx="9143798" cy="548318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03232" cy="576064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PROJEKT W GMINIE OJRZEŃ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63D87F-36CF-41BA-A78B-92246E67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496"/>
            <a:ext cx="8147248" cy="4117776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Liczba instalacji fotowoltaicznych: 29 (107,1 kW)</a:t>
            </a:r>
          </a:p>
          <a:p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Liczba instalacji solarnych: 35, w tym:</a:t>
            </a:r>
          </a:p>
          <a:p>
            <a:pPr marL="631825" indent="-255588"/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23 instalacje dwukolektorowe</a:t>
            </a:r>
          </a:p>
          <a:p>
            <a:pPr marL="631825" indent="-255588"/>
            <a:r>
              <a:rPr lang="pl-PL" sz="2400">
                <a:latin typeface="Calibri Light" panose="020F0302020204030204" pitchFamily="34" charset="0"/>
                <a:cs typeface="Calibri Light" panose="020F0302020204030204" pitchFamily="34" charset="0"/>
              </a:rPr>
              <a:t>12 instalacje trzykolektorowe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251520" y="1556792"/>
            <a:ext cx="8640960" cy="46085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ięciokąt 1"/>
          <p:cNvSpPr/>
          <p:nvPr/>
        </p:nvSpPr>
        <p:spPr>
          <a:xfrm rot="5400000">
            <a:off x="4860032" y="-2232248"/>
            <a:ext cx="1656184" cy="6120680"/>
          </a:xfrm>
          <a:prstGeom prst="homePlate">
            <a:avLst>
              <a:gd name="adj" fmla="val 4585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339752" y="188640"/>
            <a:ext cx="720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Energia w domu i szkole</a:t>
            </a:r>
            <a:endParaRPr lang="pl-PL" sz="45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234888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7" name="Picture 3" descr="C:\Users\Toshiba\AppData\Local\Microsoft\Windows\Temporary Internet Files\Content.IE5\2X4UK9YY\MC9002925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1584176" cy="1974154"/>
          </a:xfrm>
          <a:prstGeom prst="rect">
            <a:avLst/>
          </a:prstGeom>
          <a:noFill/>
        </p:spPr>
      </p:pic>
      <p:pic>
        <p:nvPicPr>
          <p:cNvPr id="1029" name="Picture 5" descr="C:\Users\Toshiba\AppData\Local\Microsoft\Windows\Temporary Internet Files\Content.IE5\2X4UK9YY\MC9003511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44824"/>
            <a:ext cx="1470968" cy="3520370"/>
          </a:xfrm>
          <a:prstGeom prst="rect">
            <a:avLst/>
          </a:prstGeom>
          <a:noFill/>
        </p:spPr>
      </p:pic>
      <p:pic>
        <p:nvPicPr>
          <p:cNvPr id="1031" name="Picture 7" descr="C:\Users\Toshiba\AppData\Local\Microsoft\Windows\Temporary Internet Files\Content.IE5\VY8WPFUS\MC9003523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933056"/>
            <a:ext cx="1296143" cy="2099939"/>
          </a:xfrm>
          <a:prstGeom prst="rect">
            <a:avLst/>
          </a:prstGeom>
          <a:noFill/>
        </p:spPr>
      </p:pic>
      <p:pic>
        <p:nvPicPr>
          <p:cNvPr id="1033" name="Picture 9" descr="C:\Users\Toshiba\AppData\Local\Microsoft\Windows\Temporary Internet Files\Content.IE5\VY8WPFUS\MC9003268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861048"/>
            <a:ext cx="2232248" cy="2232248"/>
          </a:xfrm>
          <a:prstGeom prst="rect">
            <a:avLst/>
          </a:prstGeom>
          <a:noFill/>
        </p:spPr>
      </p:pic>
      <p:pic>
        <p:nvPicPr>
          <p:cNvPr id="1035" name="Picture 11" descr="C:\Users\Toshiba\AppData\Local\Microsoft\Windows\Temporary Internet Files\Content.IE5\2X4UK9YY\MC90007878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700808"/>
            <a:ext cx="1849437" cy="198596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zaokrąglony 22"/>
          <p:cNvSpPr/>
          <p:nvPr/>
        </p:nvSpPr>
        <p:spPr>
          <a:xfrm>
            <a:off x="0" y="692696"/>
            <a:ext cx="9144000" cy="6165304"/>
          </a:xfrm>
          <a:prstGeom prst="roundRect">
            <a:avLst>
              <a:gd name="adj" fmla="val 1187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W tradycyjnych żarówkach tylko 10% energii jest zamieniana na światło, pozostałe 90%  wytwarza ciepło. Ponadto nowe świetlówki mają 4-5 razy większą sprawność i działają 8 razy dłużej.</a:t>
            </a:r>
          </a:p>
        </p:txBody>
      </p:sp>
      <p:sp>
        <p:nvSpPr>
          <p:cNvPr id="2" name="Prostokąt zaokrąglony 1"/>
          <p:cNvSpPr/>
          <p:nvPr/>
        </p:nvSpPr>
        <p:spPr>
          <a:xfrm rot="5400000">
            <a:off x="4153644" y="-3326060"/>
            <a:ext cx="620688" cy="7272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3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27584" y="0"/>
            <a:ext cx="74168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ENERGIA ELEKTRYCZNA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83568" y="3429000"/>
            <a:ext cx="84604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Calibri" pitchFamily="34" charset="0"/>
              </a:rPr>
              <a:t>Wymiana tradycyjnych świetlówek na energooszczędne </a:t>
            </a:r>
          </a:p>
          <a:p>
            <a:r>
              <a:rPr lang="pl-PL" sz="1600" dirty="0">
                <a:solidFill>
                  <a:srgbClr val="002060"/>
                </a:solidFill>
              </a:rPr>
              <a:t>W tradycyjnych żarówkach tylko 10% energii jest zamieniana na światło, pozostałe 90%  wytwarza ciepło. Ponadto nowe świetlówki mają 4-5 razy większą sprawność i działają 8 razy dłużej.</a:t>
            </a:r>
          </a:p>
        </p:txBody>
      </p:sp>
      <p:sp>
        <p:nvSpPr>
          <p:cNvPr id="17" name="Pagon 16"/>
          <p:cNvSpPr/>
          <p:nvPr/>
        </p:nvSpPr>
        <p:spPr>
          <a:xfrm>
            <a:off x="0" y="836712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Pagon 24"/>
          <p:cNvSpPr/>
          <p:nvPr/>
        </p:nvSpPr>
        <p:spPr>
          <a:xfrm>
            <a:off x="0" y="1340768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5058" name="Picture 2" descr="C:\Users\Toshiba\AppData\Local\Microsoft\Windows\Temporary Internet Files\Content.IE5\2M6NT88K\MC9003405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3277" y="4613841"/>
            <a:ext cx="2280723" cy="2244159"/>
          </a:xfrm>
          <a:prstGeom prst="rect">
            <a:avLst/>
          </a:prstGeom>
          <a:noFill/>
        </p:spPr>
      </p:pic>
      <p:sp>
        <p:nvSpPr>
          <p:cNvPr id="10" name="Pagon 9"/>
          <p:cNvSpPr/>
          <p:nvPr/>
        </p:nvSpPr>
        <p:spPr>
          <a:xfrm>
            <a:off x="0" y="4797152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1268760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Calibri" pitchFamily="34" charset="0"/>
              </a:rPr>
              <a:t>Odłączanie nieużywanych sprzętów od prądu oraz ze stanu czuwania</a:t>
            </a:r>
          </a:p>
          <a:p>
            <a:r>
              <a:rPr lang="pl-PL" sz="1600" dirty="0">
                <a:solidFill>
                  <a:srgbClr val="002060"/>
                </a:solidFill>
              </a:rPr>
              <a:t>Pozostawianie urządzeń w tzw. trybie </a:t>
            </a:r>
            <a:r>
              <a:rPr lang="pl-PL" sz="1600" dirty="0" err="1">
                <a:solidFill>
                  <a:srgbClr val="002060"/>
                </a:solidFill>
              </a:rPr>
              <a:t>standby</a:t>
            </a:r>
            <a:r>
              <a:rPr lang="pl-PL" sz="1600" dirty="0">
                <a:solidFill>
                  <a:srgbClr val="002060"/>
                </a:solidFill>
              </a:rPr>
              <a:t> nie jest bezpłatne. Każde urządzenie pobiera w ten sposób pewną ilość energii. Nowoczesne  uśpione pobierają do 0,1 W energii, ale te starsze nawet do 17 W.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83568" y="292494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Calibri" pitchFamily="34" charset="0"/>
              </a:rPr>
              <a:t>Rozsądne używanie pralki i zmywarki</a:t>
            </a:r>
          </a:p>
        </p:txBody>
      </p:sp>
      <p:sp>
        <p:nvSpPr>
          <p:cNvPr id="18" name="Pagon 17"/>
          <p:cNvSpPr/>
          <p:nvPr/>
        </p:nvSpPr>
        <p:spPr>
          <a:xfrm>
            <a:off x="0" y="3140968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11560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Calibri" pitchFamily="34" charset="0"/>
              </a:rPr>
              <a:t>Wyłączanie światła w pustych pomieszczeniach </a:t>
            </a:r>
          </a:p>
        </p:txBody>
      </p:sp>
      <p:sp>
        <p:nvSpPr>
          <p:cNvPr id="20" name="Pagon 19"/>
          <p:cNvSpPr/>
          <p:nvPr/>
        </p:nvSpPr>
        <p:spPr>
          <a:xfrm>
            <a:off x="0" y="3645024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11560" y="458112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Calibri" pitchFamily="34" charset="0"/>
              </a:rPr>
              <a:t>Stosowanie nowoczesnych urządzeń elektrycznych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0" y="476672"/>
            <a:ext cx="9144000" cy="63813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ięciokąt 1"/>
          <p:cNvSpPr/>
          <p:nvPr/>
        </p:nvSpPr>
        <p:spPr>
          <a:xfrm rot="5400000">
            <a:off x="4117640" y="-3002024"/>
            <a:ext cx="836712" cy="6840760"/>
          </a:xfrm>
          <a:prstGeom prst="homePlate">
            <a:avLst>
              <a:gd name="adj" fmla="val 4585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15616" y="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OGRZEWANIE - EKSPLOATACJA</a:t>
            </a:r>
            <a:endParaRPr lang="pl-PL" sz="3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1560" y="1772816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pl-PL" sz="28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Pagon 7"/>
          <p:cNvSpPr/>
          <p:nvPr/>
        </p:nvSpPr>
        <p:spPr>
          <a:xfrm>
            <a:off x="0" y="2060848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agon 8"/>
          <p:cNvSpPr/>
          <p:nvPr/>
        </p:nvSpPr>
        <p:spPr>
          <a:xfrm>
            <a:off x="0" y="1052736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agon 10"/>
          <p:cNvSpPr/>
          <p:nvPr/>
        </p:nvSpPr>
        <p:spPr>
          <a:xfrm>
            <a:off x="0" y="3429000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agon 17"/>
          <p:cNvSpPr/>
          <p:nvPr/>
        </p:nvSpPr>
        <p:spPr>
          <a:xfrm>
            <a:off x="0" y="4797152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6F5F9D8-42F0-4A85-82F0-1691DEF5EA30}"/>
              </a:ext>
            </a:extLst>
          </p:cNvPr>
          <p:cNvSpPr txBox="1"/>
          <p:nvPr/>
        </p:nvSpPr>
        <p:spPr>
          <a:xfrm>
            <a:off x="827584" y="980728"/>
            <a:ext cx="777686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Calibri" pitchFamily="34" charset="0"/>
              </a:rPr>
              <a:t>Unikanie przeciągów i nadmiernego wietrzenia pomieszczeń</a:t>
            </a:r>
          </a:p>
          <a:p>
            <a:r>
              <a:rPr lang="pl-PL" sz="3200" dirty="0">
                <a:solidFill>
                  <a:srgbClr val="002060"/>
                </a:solidFill>
                <a:latin typeface="Calibri" pitchFamily="34" charset="0"/>
              </a:rPr>
              <a:t>Utrzymywanie w pomieszczeniach tylko takiej temperatury jaka jest rzeczywiście potrzebna</a:t>
            </a:r>
          </a:p>
          <a:p>
            <a:r>
              <a:rPr lang="pl-PL" sz="1500" dirty="0">
                <a:solidFill>
                  <a:srgbClr val="002060"/>
                </a:solidFill>
                <a:latin typeface="Calibri" pitchFamily="34" charset="0"/>
              </a:rPr>
              <a:t>Lepiej się śpi w niższej temperaturze, zamiast nadmiernie przegrzewać dom można się cieplej ubrać</a:t>
            </a:r>
          </a:p>
          <a:p>
            <a:r>
              <a:rPr lang="pl-PL" sz="3200" dirty="0">
                <a:solidFill>
                  <a:srgbClr val="002060"/>
                </a:solidFill>
                <a:latin typeface="Calibri" pitchFamily="34" charset="0"/>
              </a:rPr>
              <a:t>Odsłonięte grzejniki</a:t>
            </a:r>
          </a:p>
          <a:p>
            <a:r>
              <a:rPr lang="pl-PL" sz="1500" dirty="0">
                <a:solidFill>
                  <a:srgbClr val="002060"/>
                </a:solidFill>
                <a:latin typeface="Calibri" pitchFamily="34" charset="0"/>
              </a:rPr>
              <a:t>Kaloryfer zasłonięty meblem daje mniej ciepła, a np. meblem z telewizorem dodatkowo utrudnia chłodzenie urządzenia. To samo dotyczy długich firan i zasłon.</a:t>
            </a:r>
          </a:p>
          <a:p>
            <a:pPr lvl="0"/>
            <a:r>
              <a:rPr lang="pl-PL" sz="3200" dirty="0">
                <a:solidFill>
                  <a:srgbClr val="002060"/>
                </a:solidFill>
                <a:latin typeface="Calibri" pitchFamily="34" charset="0"/>
              </a:rPr>
              <a:t>Przykręcanie ogrzewania podczas dłuższej nieobecności w domu</a:t>
            </a:r>
          </a:p>
          <a:p>
            <a:endParaRPr lang="pl-PL" dirty="0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0" y="260648"/>
            <a:ext cx="9180512" cy="659735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ięciokąt 1"/>
          <p:cNvSpPr/>
          <p:nvPr/>
        </p:nvSpPr>
        <p:spPr>
          <a:xfrm rot="5400000">
            <a:off x="4261656" y="-3074032"/>
            <a:ext cx="836712" cy="6984776"/>
          </a:xfrm>
          <a:prstGeom prst="homePlate">
            <a:avLst>
              <a:gd name="adj" fmla="val 4585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15616" y="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OGRZEWANIE – BUDOWA I INSTALACJA</a:t>
            </a:r>
            <a:endParaRPr lang="pl-PL" sz="2800" dirty="0"/>
          </a:p>
        </p:txBody>
      </p:sp>
      <p:sp>
        <p:nvSpPr>
          <p:cNvPr id="8" name="Pagon 7"/>
          <p:cNvSpPr/>
          <p:nvPr/>
        </p:nvSpPr>
        <p:spPr>
          <a:xfrm>
            <a:off x="0" y="1484784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agon 8"/>
          <p:cNvSpPr/>
          <p:nvPr/>
        </p:nvSpPr>
        <p:spPr>
          <a:xfrm>
            <a:off x="0" y="908720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agon 10"/>
          <p:cNvSpPr/>
          <p:nvPr/>
        </p:nvSpPr>
        <p:spPr>
          <a:xfrm>
            <a:off x="0" y="3140968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Pagon 14"/>
          <p:cNvSpPr/>
          <p:nvPr/>
        </p:nvSpPr>
        <p:spPr>
          <a:xfrm>
            <a:off x="0" y="3861048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027" name="Picture 3" descr="C:\Users\Toshiba\AppData\Local\Microsoft\Windows\Temporary Internet Files\Content.IE5\VY8WPFUS\MC900352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861757"/>
            <a:ext cx="2915816" cy="3996243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E671DD3-74BD-4F2B-B765-36E096E73162}"/>
              </a:ext>
            </a:extLst>
          </p:cNvPr>
          <p:cNvSpPr txBox="1"/>
          <p:nvPr/>
        </p:nvSpPr>
        <p:spPr>
          <a:xfrm>
            <a:off x="827584" y="809354"/>
            <a:ext cx="698477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Calibri" pitchFamily="34" charset="0"/>
              </a:rPr>
              <a:t>Grzejniki pod oknami</a:t>
            </a:r>
            <a:endParaRPr lang="pl-PL" sz="5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l-PL" sz="3200" dirty="0">
                <a:solidFill>
                  <a:srgbClr val="002060"/>
                </a:solidFill>
                <a:latin typeface="Calibri" pitchFamily="34" charset="0"/>
              </a:rPr>
              <a:t>Zawory termostatyczne na grzejnikach lub automatyka sterująca</a:t>
            </a:r>
          </a:p>
          <a:p>
            <a:r>
              <a:rPr lang="pl-PL" sz="1500" dirty="0">
                <a:solidFill>
                  <a:srgbClr val="002060"/>
                </a:solidFill>
                <a:latin typeface="Calibri" pitchFamily="34" charset="0"/>
              </a:rPr>
              <a:t>Termostaty pozwalają  kontrolować temperaturę w pomieszczeniu, zapobiegać przegrzaniu, czyli stratom energii</a:t>
            </a:r>
          </a:p>
          <a:p>
            <a:endParaRPr lang="pl-PL" sz="11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pl-PL" sz="8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l-PL" sz="3200" dirty="0">
                <a:solidFill>
                  <a:srgbClr val="002060"/>
                </a:solidFill>
                <a:latin typeface="Calibri" pitchFamily="34" charset="0"/>
              </a:rPr>
              <a:t>Okna dwu lub wieloszybowe</a:t>
            </a:r>
          </a:p>
          <a:p>
            <a:endParaRPr lang="pl-PL" sz="11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pl-PL" sz="1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l-PL" sz="3200" dirty="0">
                <a:solidFill>
                  <a:srgbClr val="002060"/>
                </a:solidFill>
                <a:latin typeface="Calibri" pitchFamily="34" charset="0"/>
              </a:rPr>
              <a:t>Dobra izolacja termiczna całego budynku to podstawa!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aśnienie ze strzałką w prawo 13"/>
          <p:cNvSpPr/>
          <p:nvPr/>
        </p:nvSpPr>
        <p:spPr>
          <a:xfrm rot="5400000">
            <a:off x="4045632" y="-3578088"/>
            <a:ext cx="908720" cy="8064896"/>
          </a:xfrm>
          <a:prstGeom prst="rightArrowCallout">
            <a:avLst>
              <a:gd name="adj1" fmla="val 33130"/>
              <a:gd name="adj2" fmla="val 23374"/>
              <a:gd name="adj3" fmla="val 29878"/>
              <a:gd name="adj4" fmla="val 6497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0"/>
            <a:ext cx="763284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OSZCZĘDNOŚĆ WODY – BUDOWA I INSTALACJA</a:t>
            </a:r>
          </a:p>
          <a:p>
            <a:pPr algn="ctr"/>
            <a:endParaRPr lang="pl-PL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1268760"/>
            <a:ext cx="80648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Instalowanie spłuczki</a:t>
            </a:r>
          </a:p>
          <a:p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zasilanej wodą</a:t>
            </a:r>
          </a:p>
          <a:p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z umywalki</a:t>
            </a:r>
          </a:p>
          <a:p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nowoczesne rozwiązanie pozwala</a:t>
            </a:r>
          </a:p>
          <a:p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Zaoszczędzić 50% wody zużywanej </a:t>
            </a:r>
          </a:p>
          <a:p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Do spłukiwania miski ustępowej</a:t>
            </a:r>
          </a:p>
          <a:p>
            <a:pPr algn="ctr"/>
            <a:endParaRPr lang="pl-PL" sz="28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pl-PL" sz="28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Obraz 9" descr="http://kokopelia.pl/wp-content/uploads/2013/06/Umwalka_po%C5%82%C4%85czona_ze_sp%C5%82uczk%C4%85_kokopelia_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5076056" cy="515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agon 12"/>
          <p:cNvSpPr/>
          <p:nvPr/>
        </p:nvSpPr>
        <p:spPr>
          <a:xfrm>
            <a:off x="0" y="1412776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Objaśnienie ze strzałką w prawo 13"/>
          <p:cNvSpPr/>
          <p:nvPr/>
        </p:nvSpPr>
        <p:spPr>
          <a:xfrm rot="5400000">
            <a:off x="3973624" y="-3506080"/>
            <a:ext cx="908720" cy="7920880"/>
          </a:xfrm>
          <a:prstGeom prst="rightArrowCallout">
            <a:avLst>
              <a:gd name="adj1" fmla="val 33130"/>
              <a:gd name="adj2" fmla="val 23374"/>
              <a:gd name="adj3" fmla="val 29878"/>
              <a:gd name="adj4" fmla="val 6497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0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OSZCZĘDNOŚĆ WODY – BUDOWA I INSTALACJA</a:t>
            </a:r>
          </a:p>
          <a:p>
            <a:pPr algn="ctr"/>
            <a:endParaRPr lang="pl-PL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pl-PL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1268761"/>
            <a:ext cx="799288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libri" pitchFamily="34" charset="0"/>
              </a:rPr>
              <a:t>Instalowanie tzw. </a:t>
            </a:r>
            <a:r>
              <a:rPr lang="pl-PL" sz="3200" b="1" dirty="0" err="1">
                <a:latin typeface="Calibri" pitchFamily="34" charset="0"/>
              </a:rPr>
              <a:t>perlatorów</a:t>
            </a:r>
            <a:endParaRPr lang="pl-PL" sz="3200" b="1" dirty="0">
              <a:latin typeface="Calibri" pitchFamily="34" charset="0"/>
            </a:endParaRPr>
          </a:p>
          <a:p>
            <a:r>
              <a:rPr lang="pl-PL" sz="1500" dirty="0" err="1"/>
              <a:t>Perlator</a:t>
            </a:r>
            <a:r>
              <a:rPr lang="pl-PL" sz="1500" dirty="0"/>
              <a:t> jest to nasadka montowana na wylewkach baterii umywalkowych, która miesza wodę z powietrzem. Oszczędność wody + lepszy efekt myjący ze względu na większy ‘rozbryzg’ wody</a:t>
            </a:r>
          </a:p>
          <a:p>
            <a:endParaRPr lang="pl-PL" sz="1800" dirty="0"/>
          </a:p>
          <a:p>
            <a:r>
              <a:rPr lang="pl-PL" sz="1800" dirty="0"/>
              <a:t>Spłuczka z funkcją STOP lub z podziałem na spłukiwanie pełne i oszczędne</a:t>
            </a:r>
          </a:p>
          <a:p>
            <a:endParaRPr lang="pl-PL" sz="1800" dirty="0"/>
          </a:p>
          <a:p>
            <a:endParaRPr lang="pl-PL" sz="200" b="1" dirty="0">
              <a:latin typeface="Calibri" pitchFamily="34" charset="0"/>
            </a:endParaRPr>
          </a:p>
          <a:p>
            <a:r>
              <a:rPr lang="pl-PL" sz="3200" b="1" dirty="0">
                <a:latin typeface="Calibri" pitchFamily="34" charset="0"/>
              </a:rPr>
              <a:t>Wymiana wanny na kabinę pryszn</a:t>
            </a:r>
            <a:r>
              <a:rPr lang="pl-PL" sz="3200" dirty="0">
                <a:latin typeface="Calibri" pitchFamily="34" charset="0"/>
              </a:rPr>
              <a:t>icową</a:t>
            </a:r>
          </a:p>
          <a:p>
            <a:r>
              <a:rPr lang="pl-PL" sz="1500" dirty="0"/>
              <a:t>Oraz racjonalne korzystanie z niej. Okazuje się, że gorący prysznic, który trwa 15 min może zużywać tyle samo wody co kąpiel. Więc warto skrócić czas mycia oraz zrezygnować z bardzo gorącej wody bo to ona właśnie kosztuje najwięcej.</a:t>
            </a:r>
          </a:p>
          <a:p>
            <a:endParaRPr lang="pl-PL" sz="1050" dirty="0"/>
          </a:p>
          <a:p>
            <a:r>
              <a:rPr lang="pl-PL" sz="3200" b="1" dirty="0">
                <a:latin typeface="Calibri" pitchFamily="34" charset="0"/>
              </a:rPr>
              <a:t>Montaż baterii jednouchwytowych </a:t>
            </a:r>
          </a:p>
          <a:p>
            <a:r>
              <a:rPr lang="pl-PL" sz="1500" dirty="0"/>
              <a:t>Regulacja ciśnienia i temperatury za pomocą 2 kurków to strata czasu i wody</a:t>
            </a:r>
            <a:endParaRPr lang="pl-PL" sz="1500" dirty="0">
              <a:latin typeface="Calibri" pitchFamily="34" charset="0"/>
            </a:endParaRPr>
          </a:p>
          <a:p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pl-PL" sz="28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Pagon 6"/>
          <p:cNvSpPr/>
          <p:nvPr/>
        </p:nvSpPr>
        <p:spPr>
          <a:xfrm>
            <a:off x="0" y="1484784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0" y="2708920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agon 8"/>
          <p:cNvSpPr/>
          <p:nvPr/>
        </p:nvSpPr>
        <p:spPr>
          <a:xfrm>
            <a:off x="0" y="3645024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0" y="4797152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529408"/>
            <a:ext cx="9144000" cy="53285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Objaśnienie ze strzałką w prawo 13"/>
          <p:cNvSpPr/>
          <p:nvPr/>
        </p:nvSpPr>
        <p:spPr>
          <a:xfrm rot="5400000">
            <a:off x="4099384" y="-2651112"/>
            <a:ext cx="2132856" cy="7956376"/>
          </a:xfrm>
          <a:prstGeom prst="rightArrowCallout">
            <a:avLst>
              <a:gd name="adj1" fmla="val 33130"/>
              <a:gd name="adj2" fmla="val 23374"/>
              <a:gd name="adj3" fmla="val 29878"/>
              <a:gd name="adj4" fmla="val 6497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619672" y="0"/>
            <a:ext cx="752432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OSZCZĘDNOŚĆ WODY - EKSPLOATACJA</a:t>
            </a:r>
          </a:p>
          <a:p>
            <a:pPr algn="ctr"/>
            <a:endParaRPr lang="pl-PL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Pagon 5"/>
          <p:cNvSpPr/>
          <p:nvPr/>
        </p:nvSpPr>
        <p:spPr>
          <a:xfrm>
            <a:off x="0" y="2348880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0" y="2780928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0" y="3645024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agon 8"/>
          <p:cNvSpPr/>
          <p:nvPr/>
        </p:nvSpPr>
        <p:spPr>
          <a:xfrm>
            <a:off x="0" y="4869160"/>
            <a:ext cx="576064" cy="21602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026" name="Picture 2" descr="C:\Users\Toshiba\AppData\Local\Microsoft\Windows\Temporary Internet Files\Content.IE5\SUC2CVG6\MC9004417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2376264" cy="2132856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7105F22-E996-49D6-8E40-9EC4D61E9E76}"/>
              </a:ext>
            </a:extLst>
          </p:cNvPr>
          <p:cNvSpPr txBox="1"/>
          <p:nvPr/>
        </p:nvSpPr>
        <p:spPr>
          <a:xfrm>
            <a:off x="827584" y="2132856"/>
            <a:ext cx="75243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Zakręcanie wody podczas mycia zębów</a:t>
            </a:r>
          </a:p>
          <a:p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Nie używaj bieżącej wody do zmywania</a:t>
            </a:r>
          </a:p>
          <a:p>
            <a:r>
              <a:rPr lang="pl-PL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Można napełnić jedną komorę do zmywania, a w drugiej płukać naczynia</a:t>
            </a:r>
          </a:p>
          <a:p>
            <a:endParaRPr lang="pl-PL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pl-PL" sz="3200" b="1" dirty="0">
                <a:latin typeface="Calibri" pitchFamily="34" charset="0"/>
              </a:rPr>
              <a:t>Myj samochód gąbką, nie bieżącą wodą</a:t>
            </a:r>
          </a:p>
          <a:p>
            <a:r>
              <a:rPr lang="pl-PL" sz="1100" b="1" dirty="0"/>
              <a:t>Mycie auta pod wężem ogrodowym zużywa setki litrów wody</a:t>
            </a:r>
          </a:p>
          <a:p>
            <a:endParaRPr lang="pl-PL" sz="1100" b="1" dirty="0"/>
          </a:p>
          <a:p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Wstawianie pełnej zmywarki i pralki</a:t>
            </a:r>
          </a:p>
          <a:p>
            <a:endParaRPr lang="pl-PL" dirty="0"/>
          </a:p>
        </p:txBody>
      </p:sp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67544" y="620688"/>
            <a:ext cx="5976664" cy="3600400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1196752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DZIĘKUJĘ </a:t>
            </a:r>
          </a:p>
          <a:p>
            <a:pPr algn="ctr"/>
            <a:r>
              <a:rPr lang="pl-PL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ZA UWAGĘ !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24551"/>
            <a:ext cx="3779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rojekt pn. </a:t>
            </a:r>
            <a:r>
              <a:rPr kumimoji="0" lang="pl-PL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pl-PL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Odnawialne źródła energii szansą poprawy jakości środowiska naturalnego w Gminach Pokrzywnica, Obryte, Ojrzeń oraz Powiecie Pułtuskim” </a:t>
            </a:r>
            <a:endParaRPr kumimoji="0" lang="pl-PL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jest współfinansowany przez Unię Europejską ze środków Europejskiego Funduszu Rozwoju Regionalnego 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w ramach Regionalnego Programu Operacyjnego Województwa Mazowieckiego 2014 – 2020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" name="Obraz 7" descr="Od lewej znak Funduszy Europejskich złożony z symbolu graficznego, nazwy Fundusze Europejskie oraz odwołania do Programu Regionalnego; w środku logo promocyjne Mazowsza złożone z ozdobnego napisu Mazowsze oraz podpisu Serce Polski; zestaw podstawowy zamyka znak Unii Europejskiej złożony z flagi Unii Europejskiej i napisu Unia Europejska oraz Europejski Fundusz Rozwoju Regionalnego. Napisy znajdują się po lewej stronie flagi.">
            <a:extLst>
              <a:ext uri="{FF2B5EF4-FFF2-40B4-BE49-F238E27FC236}">
                <a16:creationId xmlns:a16="http://schemas.microsoft.com/office/drawing/2014/main" id="{DBF9576D-CB18-4FD8-94F4-0E397B4300F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280" y="6306185"/>
            <a:ext cx="5760720" cy="55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EAE723A-8A9E-4844-B50C-BFE3C1F6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3" y="1378496"/>
            <a:ext cx="9132507" cy="547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7328"/>
            <a:ext cx="8229600" cy="106680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POLSKA ENERGETYKA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63D87F-36CF-41BA-A78B-92246E67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2484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roku 2020 energię elektryczną wytwarzano głównie z:</a:t>
            </a:r>
          </a:p>
          <a:p>
            <a:r>
              <a:rPr lang="pl-PL" sz="2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węgla kamiennego</a:t>
            </a:r>
          </a:p>
          <a:p>
            <a:r>
              <a:rPr lang="pl-PL" sz="2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węgla brunatnego</a:t>
            </a:r>
          </a:p>
          <a:p>
            <a:r>
              <a:rPr lang="pl-PL" sz="2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gazu ziemnego</a:t>
            </a:r>
          </a:p>
          <a:p>
            <a:r>
              <a:rPr lang="pl-PL" sz="2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odnawialnych źródłach energii – głównie elektrownie wiatrowe (ok. 20%)</a:t>
            </a:r>
          </a:p>
          <a:p>
            <a:r>
              <a:rPr lang="pl-PL" sz="2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elektrowni wodnych</a:t>
            </a:r>
          </a:p>
        </p:txBody>
      </p:sp>
    </p:spTree>
    <p:extLst>
      <p:ext uri="{BB962C8B-B14F-4D97-AF65-F5344CB8AC3E}">
        <p14:creationId xmlns:p14="http://schemas.microsoft.com/office/powerpoint/2010/main" val="4188703152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73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POLSKA ENERGETYKA – ROZWÓJ OZE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167D3FF-F36D-47B4-8B2C-DAF85EE51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67161"/>
            <a:ext cx="8712968" cy="5568924"/>
          </a:xfrm>
        </p:spPr>
      </p:pic>
    </p:spTree>
    <p:extLst>
      <p:ext uri="{BB962C8B-B14F-4D97-AF65-F5344CB8AC3E}">
        <p14:creationId xmlns:p14="http://schemas.microsoft.com/office/powerpoint/2010/main" val="4116484147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376" y="767917"/>
            <a:ext cx="8147248" cy="7920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Alternatywne źródła energii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BFE1754-AB89-49CE-B979-568BDCE83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28" y="1408813"/>
            <a:ext cx="2953836" cy="1847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2BEB44F-CFBE-41ED-A69C-D53C5F8B5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15" y="4787613"/>
            <a:ext cx="3342571" cy="2114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BD15C46-F36B-4EA6-AF57-DEB95ACD2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22" y="1305873"/>
            <a:ext cx="3079826" cy="2053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107DF81-1B82-489C-B4D0-662175D08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04" y="4725144"/>
            <a:ext cx="3199571" cy="2133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2C42AAE-D7BD-4E78-A958-270235AB1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379"/>
            <a:ext cx="3058607" cy="2291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nergia biomasy – informacje, źródła, pozyskanie, opłacalność">
            <a:extLst>
              <a:ext uri="{FF2B5EF4-FFF2-40B4-BE49-F238E27FC236}">
                <a16:creationId xmlns:a16="http://schemas.microsoft.com/office/drawing/2014/main" id="{6394CD48-6587-438C-BD42-7CF6A3B7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35" y="2805287"/>
            <a:ext cx="3342704" cy="2224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239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376" y="767917"/>
            <a:ext cx="8147248" cy="79208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Główne alternatywne źródła energii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4E1FF9F-81FB-435E-B446-4AC66E7430E2}"/>
              </a:ext>
            </a:extLst>
          </p:cNvPr>
          <p:cNvSpPr txBox="1"/>
          <p:nvPr/>
        </p:nvSpPr>
        <p:spPr>
          <a:xfrm>
            <a:off x="755576" y="177281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 źródeł wytwarzających energię elektryczną należą głównie: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Elektrownie słoneczne – instalacje fotowoltaiczne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Elektrownie wiatrowe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Elektrownie wodne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Biogaz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4625B20-3345-4651-8732-D4D172F2B97D}"/>
              </a:ext>
            </a:extLst>
          </p:cNvPr>
          <p:cNvSpPr txBox="1"/>
          <p:nvPr/>
        </p:nvSpPr>
        <p:spPr>
          <a:xfrm>
            <a:off x="755576" y="3573016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 źródeł wytwarzających energię cieplną należą głównie: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Elektrownie słoneczne – kolektory słoneczne (ciepła woda użytkowa)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Źródła geotermiczne - pompy ciepła gruntowe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Źródła aerotermalne – pompy ciepła powietrzne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Kotły na biomasę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Biogaz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83520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143039499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ięciokąt 2"/>
          <p:cNvSpPr/>
          <p:nvPr/>
        </p:nvSpPr>
        <p:spPr>
          <a:xfrm rot="5400000">
            <a:off x="3181536" y="-2497968"/>
            <a:ext cx="1124744" cy="6120680"/>
          </a:xfrm>
          <a:prstGeom prst="homePlate">
            <a:avLst>
              <a:gd name="adj" fmla="val 4585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pl-PL" sz="2400" b="1" dirty="0"/>
              <a:t>WYKORZYSTANIE OZE W POLSCE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376" y="767917"/>
            <a:ext cx="8147248" cy="7920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Instalacje fotowoltaiczne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4E1FF9F-81FB-435E-B446-4AC66E7430E2}"/>
              </a:ext>
            </a:extLst>
          </p:cNvPr>
          <p:cNvSpPr txBox="1"/>
          <p:nvPr/>
        </p:nvSpPr>
        <p:spPr>
          <a:xfrm>
            <a:off x="755576" y="177281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B9869CE-777A-4C19-B70F-E6DD4238A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0" y="1797089"/>
            <a:ext cx="8147248" cy="398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9565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376" y="767917"/>
            <a:ext cx="8147248" cy="7920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Instalacje fotowoltaiczne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4E1FF9F-81FB-435E-B446-4AC66E7430E2}"/>
              </a:ext>
            </a:extLst>
          </p:cNvPr>
          <p:cNvSpPr txBox="1"/>
          <p:nvPr/>
        </p:nvSpPr>
        <p:spPr>
          <a:xfrm>
            <a:off x="3059833" y="535232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r>
              <a:rPr lang="pl-PL" dirty="0"/>
              <a:t>Francja – 300 MW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105E2CF-ED10-485A-B3FA-D1860FAE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7" y="1505672"/>
            <a:ext cx="752997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2160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1">
  <a:themeElements>
    <a:clrScheme name="Niestandardowy 1">
      <a:dk1>
        <a:srgbClr val="FFFFFF"/>
      </a:dk1>
      <a:lt1>
        <a:srgbClr val="FFFFFF"/>
      </a:lt1>
      <a:dk2>
        <a:srgbClr val="326064"/>
      </a:dk2>
      <a:lt2>
        <a:srgbClr val="FF7C80"/>
      </a:lt2>
      <a:accent1>
        <a:srgbClr val="83BBC1"/>
      </a:accent1>
      <a:accent2>
        <a:srgbClr val="00B0F0"/>
      </a:accent2>
      <a:accent3>
        <a:srgbClr val="0070C0"/>
      </a:accent3>
      <a:accent4>
        <a:srgbClr val="C4652D"/>
      </a:accent4>
      <a:accent5>
        <a:srgbClr val="FFC000"/>
      </a:accent5>
      <a:accent6>
        <a:srgbClr val="7030A0"/>
      </a:accent6>
      <a:hlink>
        <a:srgbClr val="002060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3103</TotalTime>
  <Words>704</Words>
  <Application>Microsoft Office PowerPoint</Application>
  <PresentationFormat>Pokaz na ekranie (4:3)</PresentationFormat>
  <Paragraphs>129</Paragraphs>
  <Slides>27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Georgia</vt:lpstr>
      <vt:lpstr>Trebuchet MS</vt:lpstr>
      <vt:lpstr>Wingdings 2</vt:lpstr>
      <vt:lpstr>Motyw1</vt:lpstr>
      <vt:lpstr>Prezentacja programu PowerPoint</vt:lpstr>
      <vt:lpstr>PROJEKT W GMINIE OJRZEŃ</vt:lpstr>
      <vt:lpstr>POLSKA ENERGETYKA</vt:lpstr>
      <vt:lpstr>POLSKA ENERGETYKA – ROZWÓJ OZE</vt:lpstr>
      <vt:lpstr>Alternatywne źródła energii</vt:lpstr>
      <vt:lpstr>Główne alternatywne źródła energii</vt:lpstr>
      <vt:lpstr>Prezentacja programu PowerPoint</vt:lpstr>
      <vt:lpstr>Instalacje fotowoltaiczne</vt:lpstr>
      <vt:lpstr>Instalacje fotowoltaiczne</vt:lpstr>
      <vt:lpstr>Elektrownie wiatrowe</vt:lpstr>
      <vt:lpstr>Elektrownie wodne</vt:lpstr>
      <vt:lpstr>Biogazownie</vt:lpstr>
      <vt:lpstr>Kolektory słoneczne</vt:lpstr>
      <vt:lpstr>Źródła geotermiczne</vt:lpstr>
      <vt:lpstr>Biomasa – kotły na pellet</vt:lpstr>
      <vt:lpstr>Dlaczego odnawialne źródła energii powinny być stosowane?</vt:lpstr>
      <vt:lpstr>Mazowsze - Uchwała antysmogowa</vt:lpstr>
      <vt:lpstr>Efektywność energetyczna</vt:lpstr>
      <vt:lpstr>Racjonalne użytkowanie energii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</dc:creator>
  <cp:lastModifiedBy>Mateusz Kruk</cp:lastModifiedBy>
  <cp:revision>74</cp:revision>
  <dcterms:created xsi:type="dcterms:W3CDTF">2013-03-10T15:41:24Z</dcterms:created>
  <dcterms:modified xsi:type="dcterms:W3CDTF">2021-06-21T09:32:29Z</dcterms:modified>
</cp:coreProperties>
</file>